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795" r:id="rId2"/>
    <p:sldId id="830" r:id="rId3"/>
    <p:sldId id="827" r:id="rId4"/>
    <p:sldId id="828" r:id="rId5"/>
    <p:sldId id="807" r:id="rId6"/>
    <p:sldId id="808" r:id="rId7"/>
    <p:sldId id="815" r:id="rId8"/>
    <p:sldId id="816" r:id="rId9"/>
    <p:sldId id="812" r:id="rId10"/>
    <p:sldId id="811" r:id="rId11"/>
    <p:sldId id="820" r:id="rId12"/>
    <p:sldId id="817" r:id="rId13"/>
    <p:sldId id="813" r:id="rId14"/>
    <p:sldId id="822" r:id="rId15"/>
    <p:sldId id="821" r:id="rId16"/>
    <p:sldId id="818" r:id="rId17"/>
    <p:sldId id="829" r:id="rId18"/>
    <p:sldId id="824" r:id="rId19"/>
    <p:sldId id="825" r:id="rId20"/>
    <p:sldId id="350" r:id="rId21"/>
    <p:sldId id="300" r:id="rId22"/>
    <p:sldId id="375" r:id="rId23"/>
    <p:sldId id="455" r:id="rId24"/>
    <p:sldId id="809" r:id="rId25"/>
    <p:sldId id="819" r:id="rId26"/>
    <p:sldId id="805" r:id="rId27"/>
    <p:sldId id="810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F31"/>
    <a:srgbClr val="FFCE00"/>
    <a:srgbClr val="B08D00"/>
    <a:srgbClr val="FFF6C5"/>
    <a:srgbClr val="00AED8"/>
    <a:srgbClr val="7A7A7A"/>
    <a:srgbClr val="E0B400"/>
    <a:srgbClr val="877B31"/>
    <a:srgbClr val="BF9500"/>
    <a:srgbClr val="FFE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6"/>
    <p:restoredTop sz="93624"/>
  </p:normalViewPr>
  <p:slideViewPr>
    <p:cSldViewPr snapToGrid="0" snapToObjects="1">
      <p:cViewPr varScale="1">
        <p:scale>
          <a:sx n="82" d="100"/>
          <a:sy n="82" d="100"/>
        </p:scale>
        <p:origin x="168" y="368"/>
      </p:cViewPr>
      <p:guideLst/>
    </p:cSldViewPr>
  </p:slideViewPr>
  <p:outlineViewPr>
    <p:cViewPr>
      <p:scale>
        <a:sx n="33" d="100"/>
        <a:sy n="33" d="100"/>
      </p:scale>
      <p:origin x="0" y="-21496"/>
    </p:cViewPr>
  </p:outlin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311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833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241300"/>
            <a:ext cx="54864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896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</a:t>
            </a:r>
            <a:r>
              <a:rPr lang="pl-P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wojtek.pp.org.pl</a:t>
            </a:r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/32703_morfologia-chrzescijanie-ociezali</a:t>
            </a:r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509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2020-10-30 – obrazek przechowywany źródłowo w „obrazki do WikiSlow-10” w _FIKI-obrazki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0838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5991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386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372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5436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553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79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016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62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306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16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1457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search/search.cfm?Criteria=S444&amp;t=TR#s=s_primary_0_1" TargetMode="External"/><Relationship Id="rId2" Type="http://schemas.openxmlformats.org/officeDocument/2006/relationships/hyperlink" Target="https://www.blueletterbible.org/search/search.cfm?Criteria=S5591&amp;t=TR#s=s_primary_0_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lueletterbible.org/search/search.cfm?Criteria=S4559&amp;t=TR#s=s_primary_0_1" TargetMode="External"/><Relationship Id="rId4" Type="http://schemas.openxmlformats.org/officeDocument/2006/relationships/hyperlink" Target="https://www.blueletterbible.org/search/search.cfm?Criteria=S4152&amp;t=TR#s=s_primary_0_1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b="1" dirty="0"/>
              <a:t>Epistemologia i antropologia.</a:t>
            </a:r>
            <a:br>
              <a:rPr lang="pl-PL" b="1" dirty="0"/>
            </a:br>
            <a:r>
              <a:rPr lang="pl-PL" dirty="0"/>
              <a:t>Poznawanie i przetwarzanie informacji przez człowieka.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438184"/>
            <a:ext cx="9144000" cy="121548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pl-PL" sz="1800" dirty="0"/>
              <a:t>jesień 2020, wiosna 2021, jesień 2021 (poprawki)</a:t>
            </a:r>
          </a:p>
          <a:p>
            <a:pPr algn="r"/>
            <a:r>
              <a:rPr lang="pl-PL" sz="1800" dirty="0"/>
              <a:t>Materiał z działu Antropologia pliku _</a:t>
            </a:r>
            <a:r>
              <a:rPr lang="pl-PL" sz="1800" dirty="0" err="1"/>
              <a:t>fiki</a:t>
            </a:r>
            <a:r>
              <a:rPr lang="pl-PL" sz="1800" dirty="0"/>
              <a:t>/obrazki</a:t>
            </a:r>
          </a:p>
          <a:p>
            <a:pPr algn="r"/>
            <a:r>
              <a:rPr lang="pl-PL" sz="1800" dirty="0"/>
              <a:t>Wojtek (</a:t>
            </a:r>
            <a:r>
              <a:rPr lang="pl-PL" sz="1800"/>
              <a:t>W34), http</a:t>
            </a:r>
            <a:r>
              <a:rPr lang="pl-PL" sz="1800" dirty="0"/>
              <a:t>://</a:t>
            </a:r>
            <a:r>
              <a:rPr lang="pl-PL" sz="1800" dirty="0" err="1"/>
              <a:t>wojtek.pp.org.pl</a:t>
            </a:r>
            <a:r>
              <a:rPr lang="pl-PL" sz="1800" dirty="0"/>
              <a:t>,</a:t>
            </a:r>
            <a:br>
              <a:rPr lang="pl-PL" sz="1800" dirty="0"/>
            </a:br>
            <a:r>
              <a:rPr lang="pl-PL" sz="1800" dirty="0"/>
              <a:t> 601425019, </a:t>
            </a:r>
            <a:r>
              <a:rPr lang="pl-PL" sz="1800" dirty="0" err="1"/>
              <a:t>wojtek@pp.org.pl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14456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Chmurka 39">
            <a:extLst>
              <a:ext uri="{FF2B5EF4-FFF2-40B4-BE49-F238E27FC236}">
                <a16:creationId xmlns:a16="http://schemas.microsoft.com/office/drawing/2014/main" id="{2263D317-3B11-8D47-B3C2-E78107FEEF8F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Teistyczny model człowieka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2976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31" name="Owal 29">
            <a:extLst>
              <a:ext uri="{FF2B5EF4-FFF2-40B4-BE49-F238E27FC236}">
                <a16:creationId xmlns:a16="http://schemas.microsoft.com/office/drawing/2014/main" id="{D398D612-15B3-7049-BA11-94D327D326EF}"/>
              </a:ext>
            </a:extLst>
          </p:cNvPr>
          <p:cNvSpPr/>
          <p:nvPr/>
        </p:nvSpPr>
        <p:spPr>
          <a:xfrm>
            <a:off x="7547199" y="1258838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 Święty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Chmurka 39">
            <a:extLst>
              <a:ext uri="{FF2B5EF4-FFF2-40B4-BE49-F238E27FC236}">
                <a16:creationId xmlns:a16="http://schemas.microsoft.com/office/drawing/2014/main" id="{2263D317-3B11-8D47-B3C2-E78107FEEF8F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4" name="Łącznik prosty 63">
            <a:extLst>
              <a:ext uri="{FF2B5EF4-FFF2-40B4-BE49-F238E27FC236}">
                <a16:creationId xmlns:a16="http://schemas.microsoft.com/office/drawing/2014/main" id="{B2B17521-05B6-EB43-A46D-918D57268168}"/>
              </a:ext>
            </a:extLst>
          </p:cNvPr>
          <p:cNvCxnSpPr>
            <a:cxnSpLocks/>
          </p:cNvCxnSpPr>
          <p:nvPr/>
        </p:nvCxnSpPr>
        <p:spPr>
          <a:xfrm flipH="1">
            <a:off x="7350565" y="2089278"/>
            <a:ext cx="653954" cy="753194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Teistyczny model człowieka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B2FEB9E1-9504-EF44-849B-8A794D9EABA6}"/>
              </a:ext>
            </a:extLst>
          </p:cNvPr>
          <p:cNvSpPr txBox="1"/>
          <p:nvPr/>
        </p:nvSpPr>
        <p:spPr>
          <a:xfrm>
            <a:off x="8506551" y="1767461"/>
            <a:ext cx="3677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r">
              <a:defRPr sz="2400" b="1" i="1">
                <a:solidFill>
                  <a:srgbClr val="FF0000"/>
                </a:solidFill>
              </a:defRPr>
            </a:lvl1pPr>
          </a:lstStyle>
          <a:p>
            <a:pPr algn="l"/>
            <a:r>
              <a:rPr lang="pl-PL" dirty="0"/>
              <a:t>Przypomina i przekonuje </a:t>
            </a:r>
            <a:br>
              <a:rPr lang="pl-PL" dirty="0"/>
            </a:br>
            <a:r>
              <a:rPr lang="pl-PL" dirty="0"/>
              <a:t>o grzechu, sprawiedliwości </a:t>
            </a:r>
            <a:br>
              <a:rPr lang="pl-PL" dirty="0"/>
            </a:br>
            <a:r>
              <a:rPr lang="pl-PL" dirty="0"/>
              <a:t>i sądzie</a:t>
            </a:r>
          </a:p>
        </p:txBody>
      </p:sp>
    </p:spTree>
    <p:extLst>
      <p:ext uri="{BB962C8B-B14F-4D97-AF65-F5344CB8AC3E}">
        <p14:creationId xmlns:p14="http://schemas.microsoft.com/office/powerpoint/2010/main" val="185373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2C3D48-08B8-C148-B964-0369EF772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Człowiek nowonarodzony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371761-1A0F-7840-B54D-38B17202C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19" y="1690689"/>
            <a:ext cx="10515600" cy="50548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i="0" dirty="0"/>
              <a:t>Bo któż z ludzi zna to, co ludzkie, jak tylko duch ludzki w nim? Tak i to, co z Boga, nikt nie zna, jak tylko Duch Boga.</a:t>
            </a:r>
          </a:p>
          <a:p>
            <a:pPr marL="0" indent="0">
              <a:buNone/>
            </a:pPr>
            <a:r>
              <a:rPr lang="pl-PL" i="0" baseline="30000" dirty="0"/>
              <a:t>(12)</a:t>
            </a:r>
            <a:r>
              <a:rPr lang="pl-PL" i="0" dirty="0"/>
              <a:t> Ale my nie przyjęliśmy ducha świata, lecz Ducha, który jest z Boga, abyśmy znali to wszystko, co zostało nam darowane przez Boga, o których też mówimy, nie w słowach nauczanych przez ludzką mądrość, lecz w słowach nauczanych przez Ducha Świętego, i to, co duchowe z duchowymi łączymy. </a:t>
            </a:r>
          </a:p>
          <a:p>
            <a:pPr marL="0" indent="0">
              <a:buNone/>
            </a:pPr>
            <a:r>
              <a:rPr lang="pl-PL" i="0" baseline="30000" dirty="0"/>
              <a:t>(14)</a:t>
            </a:r>
            <a:r>
              <a:rPr lang="pl-PL" i="0" dirty="0"/>
              <a:t> [ Zmysłowy człowiek nie rozumie świata duchowego. (…) ]</a:t>
            </a:r>
          </a:p>
          <a:p>
            <a:pPr marL="0" indent="0">
              <a:buNone/>
            </a:pPr>
            <a:r>
              <a:rPr lang="pl-PL" i="0" baseline="30000" dirty="0"/>
              <a:t>(15)</a:t>
            </a:r>
            <a:r>
              <a:rPr lang="pl-PL" i="0" dirty="0"/>
              <a:t> Człowiek duchowy (</a:t>
            </a:r>
            <a:r>
              <a:rPr lang="el-GR" dirty="0" err="1"/>
              <a:t>πνευματικοις</a:t>
            </a:r>
            <a:r>
              <a:rPr lang="el-GR" dirty="0"/>
              <a:t> – </a:t>
            </a:r>
            <a:r>
              <a:rPr lang="pl-PL" dirty="0" err="1"/>
              <a:t>pneumatikois</a:t>
            </a:r>
            <a:r>
              <a:rPr lang="pl-PL" i="0" dirty="0"/>
              <a:t>) wprawdzie rozsądza to wszystko, lecz sam przez nikogo nie jest rozsądzany. </a:t>
            </a:r>
          </a:p>
          <a:p>
            <a:pPr marL="0" indent="0">
              <a:buNone/>
            </a:pPr>
            <a:r>
              <a:rPr lang="pl-PL" i="0" dirty="0"/>
              <a:t>Kto bowiem poznał myśl Pana, kto Go pouczy? Ale my mamy myśl Chrystusa.</a:t>
            </a:r>
            <a:br>
              <a:rPr lang="pl-PL" i="0" dirty="0"/>
            </a:br>
            <a:endParaRPr lang="pl-PL" i="0" dirty="0"/>
          </a:p>
          <a:p>
            <a:pPr marL="0" indent="0">
              <a:buNone/>
            </a:pPr>
            <a:r>
              <a:rPr lang="pl-PL" sz="1800" i="0" dirty="0"/>
              <a:t>(1Kor 2:11-15 </a:t>
            </a:r>
            <a:r>
              <a:rPr lang="pl-PL" sz="1800" i="0" dirty="0" err="1"/>
              <a:t>tpn</a:t>
            </a:r>
            <a:r>
              <a:rPr lang="pl-PL" sz="1800" i="0" dirty="0"/>
              <a:t>)</a:t>
            </a:r>
            <a:endParaRPr lang="pl-PL" sz="1600" i="0" dirty="0"/>
          </a:p>
        </p:txBody>
      </p:sp>
    </p:spTree>
    <p:extLst>
      <p:ext uri="{BB962C8B-B14F-4D97-AF65-F5344CB8AC3E}">
        <p14:creationId xmlns:p14="http://schemas.microsoft.com/office/powerpoint/2010/main" val="3027354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31" name="Owal 29">
            <a:extLst>
              <a:ext uri="{FF2B5EF4-FFF2-40B4-BE49-F238E27FC236}">
                <a16:creationId xmlns:a16="http://schemas.microsoft.com/office/drawing/2014/main" id="{D398D612-15B3-7049-BA11-94D327D326EF}"/>
              </a:ext>
            </a:extLst>
          </p:cNvPr>
          <p:cNvSpPr/>
          <p:nvPr/>
        </p:nvSpPr>
        <p:spPr>
          <a:xfrm>
            <a:off x="7547199" y="1258838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 Święty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Chmurka 39">
            <a:extLst>
              <a:ext uri="{FF2B5EF4-FFF2-40B4-BE49-F238E27FC236}">
                <a16:creationId xmlns:a16="http://schemas.microsoft.com/office/drawing/2014/main" id="{2263D317-3B11-8D47-B3C2-E78107FEEF8F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sp>
        <p:nvSpPr>
          <p:cNvPr id="32" name="Owal 29">
            <a:extLst>
              <a:ext uri="{FF2B5EF4-FFF2-40B4-BE49-F238E27FC236}">
                <a16:creationId xmlns:a16="http://schemas.microsoft.com/office/drawing/2014/main" id="{05D088F8-9864-3F41-AE80-AB3458FE2853}"/>
              </a:ext>
            </a:extLst>
          </p:cNvPr>
          <p:cNvSpPr/>
          <p:nvPr/>
        </p:nvSpPr>
        <p:spPr>
          <a:xfrm>
            <a:off x="7152264" y="2209742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Łuk 59">
            <a:extLst>
              <a:ext uri="{FF2B5EF4-FFF2-40B4-BE49-F238E27FC236}">
                <a16:creationId xmlns:a16="http://schemas.microsoft.com/office/drawing/2014/main" id="{CDFF5090-DB48-1847-8C5A-580F19024823}"/>
              </a:ext>
            </a:extLst>
          </p:cNvPr>
          <p:cNvSpPr/>
          <p:nvPr/>
        </p:nvSpPr>
        <p:spPr>
          <a:xfrm rot="10078800" flipV="1">
            <a:off x="4837809" y="2494287"/>
            <a:ext cx="3089417" cy="1999104"/>
          </a:xfrm>
          <a:prstGeom prst="arc">
            <a:avLst>
              <a:gd name="adj1" fmla="val 12124130"/>
              <a:gd name="adj2" fmla="val 1268793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4" name="Łącznik prosty 63">
            <a:extLst>
              <a:ext uri="{FF2B5EF4-FFF2-40B4-BE49-F238E27FC236}">
                <a16:creationId xmlns:a16="http://schemas.microsoft.com/office/drawing/2014/main" id="{B2B17521-05B6-EB43-A46D-918D57268168}"/>
              </a:ext>
            </a:extLst>
          </p:cNvPr>
          <p:cNvCxnSpPr>
            <a:cxnSpLocks/>
          </p:cNvCxnSpPr>
          <p:nvPr/>
        </p:nvCxnSpPr>
        <p:spPr>
          <a:xfrm flipH="1">
            <a:off x="7280415" y="1962615"/>
            <a:ext cx="1488480" cy="2428932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Człowiek nowonarodzony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B2FEB9E1-9504-EF44-849B-8A794D9EABA6}"/>
              </a:ext>
            </a:extLst>
          </p:cNvPr>
          <p:cNvSpPr txBox="1"/>
          <p:nvPr/>
        </p:nvSpPr>
        <p:spPr>
          <a:xfrm>
            <a:off x="4553808" y="1636190"/>
            <a:ext cx="2726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r">
              <a:defRPr sz="2400" b="1" i="1">
                <a:solidFill>
                  <a:srgbClr val="FF0000"/>
                </a:solidFill>
              </a:defRPr>
            </a:lvl1pPr>
          </a:lstStyle>
          <a:p>
            <a:r>
              <a:rPr lang="pl-PL" dirty="0"/>
              <a:t>objawienie</a:t>
            </a:r>
          </a:p>
          <a:p>
            <a:r>
              <a:rPr lang="pl-PL" dirty="0"/>
              <a:t>inspiracja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DC8AAB19-2ACC-824F-9207-2784630FAF1B}"/>
              </a:ext>
            </a:extLst>
          </p:cNvPr>
          <p:cNvSpPr txBox="1"/>
          <p:nvPr/>
        </p:nvSpPr>
        <p:spPr>
          <a:xfrm>
            <a:off x="1288394" y="5074416"/>
            <a:ext cx="210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dirty="0">
                <a:solidFill>
                  <a:srgbClr val="FF0000"/>
                </a:solidFill>
              </a:rPr>
              <a:t>odczuwanie</a:t>
            </a:r>
          </a:p>
          <a:p>
            <a:r>
              <a:rPr lang="pl-PL" dirty="0">
                <a:solidFill>
                  <a:srgbClr val="FF0000"/>
                </a:solidFill>
              </a:rPr>
              <a:t>poznawanie</a:t>
            </a:r>
          </a:p>
          <a:p>
            <a:r>
              <a:rPr lang="pl-PL" dirty="0">
                <a:solidFill>
                  <a:srgbClr val="FF0000"/>
                </a:solidFill>
              </a:rPr>
              <a:t>badanie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1C55A575-141F-FB4B-B902-FF68DFE73A38}"/>
              </a:ext>
            </a:extLst>
          </p:cNvPr>
          <p:cNvSpPr txBox="1"/>
          <p:nvPr/>
        </p:nvSpPr>
        <p:spPr>
          <a:xfrm>
            <a:off x="8116331" y="5251887"/>
            <a:ext cx="272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r>
              <a:rPr lang="pl-PL" dirty="0">
                <a:solidFill>
                  <a:srgbClr val="FF0000"/>
                </a:solidFill>
              </a:rPr>
              <a:t>działania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komunikowanie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przemieszczanie się</a:t>
            </a:r>
          </a:p>
        </p:txBody>
      </p:sp>
    </p:spTree>
    <p:extLst>
      <p:ext uri="{BB962C8B-B14F-4D97-AF65-F5344CB8AC3E}">
        <p14:creationId xmlns:p14="http://schemas.microsoft.com/office/powerpoint/2010/main" val="30898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2C3D48-08B8-C148-B964-0369EF772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Człowiek duchowy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371761-1A0F-7840-B54D-38B17202C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19" y="1690689"/>
            <a:ext cx="10515600" cy="5054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0" dirty="0"/>
              <a:t>Z Chrystusem jestem przybity do krzyża i żyję już nie ja, lecz żyje we mnie Chrystus; a to, że teraz żyję w ciele, żyję w wierze Syna Bożego, który mnie umiłował i wydał samego siebie za mnie.</a:t>
            </a:r>
          </a:p>
          <a:p>
            <a:pPr marL="0" indent="0">
              <a:buNone/>
            </a:pPr>
            <a:r>
              <a:rPr lang="pl-PL" sz="1800" i="0" dirty="0"/>
              <a:t>(Gal 2:20 </a:t>
            </a:r>
            <a:r>
              <a:rPr lang="pl-PL" sz="1800" i="0" dirty="0" err="1"/>
              <a:t>tpnp</a:t>
            </a:r>
            <a:r>
              <a:rPr lang="pl-PL" sz="1800" i="0" dirty="0"/>
              <a:t>)</a:t>
            </a:r>
          </a:p>
          <a:p>
            <a:pPr marL="0" indent="0">
              <a:buNone/>
            </a:pPr>
            <a:endParaRPr lang="pl-PL" i="0" baseline="30000" dirty="0"/>
          </a:p>
          <a:p>
            <a:pPr marL="0" indent="0">
              <a:buNone/>
            </a:pPr>
            <a:r>
              <a:rPr lang="pl-PL" i="0" dirty="0"/>
              <a:t>Człowiek duchowy (</a:t>
            </a:r>
            <a:r>
              <a:rPr lang="el-GR" dirty="0" err="1"/>
              <a:t>πνευματικοις</a:t>
            </a:r>
            <a:r>
              <a:rPr lang="el-GR" dirty="0"/>
              <a:t> – </a:t>
            </a:r>
            <a:r>
              <a:rPr lang="pl-PL" dirty="0" err="1"/>
              <a:t>pneumatikois</a:t>
            </a:r>
            <a:r>
              <a:rPr lang="pl-PL" i="0" dirty="0"/>
              <a:t>) wprawdzie rozsądza to wszystko, lecz sam przez nikogo nie jest rozsądzany. </a:t>
            </a:r>
          </a:p>
          <a:p>
            <a:pPr marL="0" indent="0">
              <a:buNone/>
            </a:pPr>
            <a:r>
              <a:rPr lang="pl-PL" i="0" dirty="0"/>
              <a:t>Kto bowiem poznał myśl Pana, kto Go pouczy? Ale my mamy myśl Chrystusa.</a:t>
            </a:r>
          </a:p>
          <a:p>
            <a:pPr marL="0" indent="0">
              <a:buNone/>
            </a:pPr>
            <a:r>
              <a:rPr lang="pl-PL" sz="1800" i="0" dirty="0"/>
              <a:t>(1Kor 2:15n </a:t>
            </a:r>
            <a:r>
              <a:rPr lang="pl-PL" sz="1800" i="0" dirty="0" err="1"/>
              <a:t>tpnp</a:t>
            </a:r>
            <a:r>
              <a:rPr lang="pl-PL" sz="1800" i="0" dirty="0"/>
              <a:t>)</a:t>
            </a:r>
            <a:endParaRPr lang="pl-PL" sz="1600" i="0" dirty="0"/>
          </a:p>
        </p:txBody>
      </p:sp>
    </p:spTree>
    <p:extLst>
      <p:ext uri="{BB962C8B-B14F-4D97-AF65-F5344CB8AC3E}">
        <p14:creationId xmlns:p14="http://schemas.microsoft.com/office/powerpoint/2010/main" val="3721867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31" name="Owal 29">
            <a:extLst>
              <a:ext uri="{FF2B5EF4-FFF2-40B4-BE49-F238E27FC236}">
                <a16:creationId xmlns:a16="http://schemas.microsoft.com/office/drawing/2014/main" id="{D398D612-15B3-7049-BA11-94D327D326EF}"/>
              </a:ext>
            </a:extLst>
          </p:cNvPr>
          <p:cNvSpPr/>
          <p:nvPr/>
        </p:nvSpPr>
        <p:spPr>
          <a:xfrm>
            <a:off x="7547199" y="1258838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 Święty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Chmurka 39">
            <a:extLst>
              <a:ext uri="{FF2B5EF4-FFF2-40B4-BE49-F238E27FC236}">
                <a16:creationId xmlns:a16="http://schemas.microsoft.com/office/drawing/2014/main" id="{2263D317-3B11-8D47-B3C2-E78107FEEF8F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sp>
        <p:nvSpPr>
          <p:cNvPr id="32" name="Owal 29">
            <a:extLst>
              <a:ext uri="{FF2B5EF4-FFF2-40B4-BE49-F238E27FC236}">
                <a16:creationId xmlns:a16="http://schemas.microsoft.com/office/drawing/2014/main" id="{05D088F8-9864-3F41-AE80-AB3458FE2853}"/>
              </a:ext>
            </a:extLst>
          </p:cNvPr>
          <p:cNvSpPr/>
          <p:nvPr/>
        </p:nvSpPr>
        <p:spPr>
          <a:xfrm>
            <a:off x="7152264" y="2209742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Łuk 59">
            <a:extLst>
              <a:ext uri="{FF2B5EF4-FFF2-40B4-BE49-F238E27FC236}">
                <a16:creationId xmlns:a16="http://schemas.microsoft.com/office/drawing/2014/main" id="{CDFF5090-DB48-1847-8C5A-580F19024823}"/>
              </a:ext>
            </a:extLst>
          </p:cNvPr>
          <p:cNvSpPr/>
          <p:nvPr/>
        </p:nvSpPr>
        <p:spPr>
          <a:xfrm rot="10078800" flipV="1">
            <a:off x="4837809" y="2494287"/>
            <a:ext cx="3089417" cy="1999104"/>
          </a:xfrm>
          <a:prstGeom prst="arc">
            <a:avLst>
              <a:gd name="adj1" fmla="val 12124130"/>
              <a:gd name="adj2" fmla="val 1268793"/>
            </a:avLst>
          </a:prstGeom>
          <a:ln w="1143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4" name="Łącznik prosty 63">
            <a:extLst>
              <a:ext uri="{FF2B5EF4-FFF2-40B4-BE49-F238E27FC236}">
                <a16:creationId xmlns:a16="http://schemas.microsoft.com/office/drawing/2014/main" id="{B2B17521-05B6-EB43-A46D-918D57268168}"/>
              </a:ext>
            </a:extLst>
          </p:cNvPr>
          <p:cNvCxnSpPr>
            <a:cxnSpLocks/>
          </p:cNvCxnSpPr>
          <p:nvPr/>
        </p:nvCxnSpPr>
        <p:spPr>
          <a:xfrm flipH="1">
            <a:off x="7280415" y="1962615"/>
            <a:ext cx="1488480" cy="2428932"/>
          </a:xfrm>
          <a:prstGeom prst="line">
            <a:avLst/>
          </a:prstGeom>
          <a:ln w="1143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Człowiek duchowy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B2FEB9E1-9504-EF44-849B-8A794D9EABA6}"/>
              </a:ext>
            </a:extLst>
          </p:cNvPr>
          <p:cNvSpPr txBox="1"/>
          <p:nvPr/>
        </p:nvSpPr>
        <p:spPr>
          <a:xfrm>
            <a:off x="4553808" y="1636190"/>
            <a:ext cx="2726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r">
              <a:defRPr sz="2400" b="1" i="1">
                <a:solidFill>
                  <a:srgbClr val="FF0000"/>
                </a:solidFill>
              </a:defRPr>
            </a:lvl1pPr>
          </a:lstStyle>
          <a:p>
            <a:r>
              <a:rPr lang="pl-PL" dirty="0"/>
              <a:t>objawienie</a:t>
            </a:r>
          </a:p>
          <a:p>
            <a:r>
              <a:rPr lang="pl-PL" dirty="0"/>
              <a:t>inspiracja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DC8AAB19-2ACC-824F-9207-2784630FAF1B}"/>
              </a:ext>
            </a:extLst>
          </p:cNvPr>
          <p:cNvSpPr txBox="1"/>
          <p:nvPr/>
        </p:nvSpPr>
        <p:spPr>
          <a:xfrm>
            <a:off x="1288394" y="5074416"/>
            <a:ext cx="210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dirty="0">
                <a:solidFill>
                  <a:srgbClr val="FF0000"/>
                </a:solidFill>
              </a:rPr>
              <a:t>odczuwanie</a:t>
            </a:r>
          </a:p>
          <a:p>
            <a:r>
              <a:rPr lang="pl-PL" dirty="0">
                <a:solidFill>
                  <a:srgbClr val="FF0000"/>
                </a:solidFill>
              </a:rPr>
              <a:t>poznawanie</a:t>
            </a:r>
          </a:p>
          <a:p>
            <a:r>
              <a:rPr lang="pl-PL" dirty="0">
                <a:solidFill>
                  <a:srgbClr val="FF0000"/>
                </a:solidFill>
              </a:rPr>
              <a:t>badanie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1C55A575-141F-FB4B-B902-FF68DFE73A38}"/>
              </a:ext>
            </a:extLst>
          </p:cNvPr>
          <p:cNvSpPr txBox="1"/>
          <p:nvPr/>
        </p:nvSpPr>
        <p:spPr>
          <a:xfrm>
            <a:off x="8116331" y="5251887"/>
            <a:ext cx="272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r>
              <a:rPr lang="pl-PL" dirty="0">
                <a:solidFill>
                  <a:srgbClr val="FF0000"/>
                </a:solidFill>
              </a:rPr>
              <a:t>działania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komunikowanie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przemieszczanie się</a:t>
            </a:r>
          </a:p>
        </p:txBody>
      </p:sp>
    </p:spTree>
    <p:extLst>
      <p:ext uri="{BB962C8B-B14F-4D97-AF65-F5344CB8AC3E}">
        <p14:creationId xmlns:p14="http://schemas.microsoft.com/office/powerpoint/2010/main" val="3493885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AC61B96-BF94-A743-BDFC-9798AD440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Epistemologia człowieka nowonarodzonego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C0F3173-EC67-1149-ACB5-CEE146034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 człowiek poznaje prawdę?</a:t>
            </a:r>
          </a:p>
          <a:p>
            <a:pPr lvl="1"/>
            <a:r>
              <a:rPr lang="pl-PL" dirty="0"/>
              <a:t>zmysłami - poprzez badanie świata.</a:t>
            </a:r>
          </a:p>
          <a:p>
            <a:pPr lvl="1"/>
            <a:r>
              <a:rPr lang="pl-PL" dirty="0"/>
              <a:t>duchowo - poprzez objawianie się Boga.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Trudne pytanie: </a:t>
            </a:r>
          </a:p>
          <a:p>
            <a:pPr lvl="1"/>
            <a:r>
              <a:rPr lang="pl-PL" dirty="0"/>
              <a:t>Czy czytanie Pisma Świętego jest badaniem czy objawieniem?</a:t>
            </a:r>
          </a:p>
          <a:p>
            <a:pPr lvl="1"/>
            <a:r>
              <a:rPr lang="pl-PL" dirty="0"/>
              <a:t>A może jest badaniem objawiania się Boga w przeszłości?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046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C816C5-2E3B-424E-886E-142AC2178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/>
              <a:t>Wstawka z ”</a:t>
            </a:r>
            <a:r>
              <a:rPr lang="pl-PL" sz="4800" b="1" i="1" dirty="0"/>
              <a:t>morfologii chrześcijaństwa”</a:t>
            </a:r>
            <a:r>
              <a:rPr lang="pl-PL" sz="4800" b="1" dirty="0"/>
              <a:t> – trzy rodzaje ludzi.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469361-1401-4A40-98F9-28572496CC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479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a 58">
            <a:extLst>
              <a:ext uri="{FF2B5EF4-FFF2-40B4-BE49-F238E27FC236}">
                <a16:creationId xmlns:a16="http://schemas.microsoft.com/office/drawing/2014/main" id="{D88AA65F-C137-EE4D-925F-6FACF270116E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61" name="Owal 60">
              <a:extLst>
                <a:ext uri="{FF2B5EF4-FFF2-40B4-BE49-F238E27FC236}">
                  <a16:creationId xmlns:a16="http://schemas.microsoft.com/office/drawing/2014/main" id="{E4A46DDA-6DC4-8646-B60F-182C780786B0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73" name="PoleTekstowe 48">
              <a:extLst>
                <a:ext uri="{FF2B5EF4-FFF2-40B4-BE49-F238E27FC236}">
                  <a16:creationId xmlns:a16="http://schemas.microsoft.com/office/drawing/2014/main" id="{395081A0-A280-FF43-98A7-1376FBD08261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9" name="Grupa 38">
            <a:extLst>
              <a:ext uri="{FF2B5EF4-FFF2-40B4-BE49-F238E27FC236}">
                <a16:creationId xmlns:a16="http://schemas.microsoft.com/office/drawing/2014/main" id="{539B8F26-377D-0745-AA19-74B77B4CD1F5}"/>
              </a:ext>
            </a:extLst>
          </p:cNvPr>
          <p:cNvGrpSpPr/>
          <p:nvPr/>
        </p:nvGrpSpPr>
        <p:grpSpPr>
          <a:xfrm>
            <a:off x="4328499" y="2916195"/>
            <a:ext cx="3939720" cy="3101546"/>
            <a:chOff x="4328499" y="2916195"/>
            <a:chExt cx="3939720" cy="3101546"/>
          </a:xfrm>
        </p:grpSpPr>
        <p:sp>
          <p:nvSpPr>
            <p:cNvPr id="40" name="Chmurka 39">
              <a:extLst>
                <a:ext uri="{FF2B5EF4-FFF2-40B4-BE49-F238E27FC236}">
                  <a16:creationId xmlns:a16="http://schemas.microsoft.com/office/drawing/2014/main" id="{2263D317-3B11-8D47-B3C2-E78107FEEF8F}"/>
                </a:ext>
              </a:extLst>
            </p:cNvPr>
            <p:cNvSpPr/>
            <p:nvPr/>
          </p:nvSpPr>
          <p:spPr>
            <a:xfrm>
              <a:off x="4732640" y="2916195"/>
              <a:ext cx="3188043" cy="3101546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Procesy myślowe</a:t>
              </a:r>
            </a:p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(zamysł)</a:t>
              </a:r>
            </a:p>
          </p:txBody>
        </p:sp>
        <p:sp>
          <p:nvSpPr>
            <p:cNvPr id="41" name="Sześcian 40">
              <a:extLst>
                <a:ext uri="{FF2B5EF4-FFF2-40B4-BE49-F238E27FC236}">
                  <a16:creationId xmlns:a16="http://schemas.microsoft.com/office/drawing/2014/main" id="{8BFE61FB-6071-4C48-B450-678DAA8B1C6C}"/>
                </a:ext>
              </a:extLst>
            </p:cNvPr>
            <p:cNvSpPr/>
            <p:nvPr/>
          </p:nvSpPr>
          <p:spPr>
            <a:xfrm>
              <a:off x="5649871" y="5045419"/>
              <a:ext cx="1058211" cy="473867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mózg</a:t>
              </a:r>
            </a:p>
          </p:txBody>
        </p:sp>
        <p:sp>
          <p:nvSpPr>
            <p:cNvPr id="42" name="Chmurka 41">
              <a:extLst>
                <a:ext uri="{FF2B5EF4-FFF2-40B4-BE49-F238E27FC236}">
                  <a16:creationId xmlns:a16="http://schemas.microsoft.com/office/drawing/2014/main" id="{4FE68A85-D439-5645-9910-57C6A60A72F2}"/>
                </a:ext>
              </a:extLst>
            </p:cNvPr>
            <p:cNvSpPr/>
            <p:nvPr/>
          </p:nvSpPr>
          <p:spPr>
            <a:xfrm>
              <a:off x="4740340" y="3988579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emocje</a:t>
              </a:r>
            </a:p>
          </p:txBody>
        </p:sp>
        <p:sp>
          <p:nvSpPr>
            <p:cNvPr id="43" name="Chmurka 42">
              <a:extLst>
                <a:ext uri="{FF2B5EF4-FFF2-40B4-BE49-F238E27FC236}">
                  <a16:creationId xmlns:a16="http://schemas.microsoft.com/office/drawing/2014/main" id="{D7138351-BFDC-D54C-9EBF-8F9AFE9553C0}"/>
                </a:ext>
              </a:extLst>
            </p:cNvPr>
            <p:cNvSpPr/>
            <p:nvPr/>
          </p:nvSpPr>
          <p:spPr>
            <a:xfrm>
              <a:off x="4328499" y="4483187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analiza</a:t>
              </a:r>
            </a:p>
          </p:txBody>
        </p:sp>
        <p:sp>
          <p:nvSpPr>
            <p:cNvPr id="44" name="Chmurka 43">
              <a:extLst>
                <a:ext uri="{FF2B5EF4-FFF2-40B4-BE49-F238E27FC236}">
                  <a16:creationId xmlns:a16="http://schemas.microsoft.com/office/drawing/2014/main" id="{EA012A4F-587D-DE40-BA13-5EEC1D5A2954}"/>
                </a:ext>
              </a:extLst>
            </p:cNvPr>
            <p:cNvSpPr/>
            <p:nvPr/>
          </p:nvSpPr>
          <p:spPr>
            <a:xfrm>
              <a:off x="5647944" y="4250497"/>
              <a:ext cx="1420958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charakter</a:t>
              </a:r>
            </a:p>
          </p:txBody>
        </p:sp>
        <p:sp>
          <p:nvSpPr>
            <p:cNvPr id="52" name="Chmurka 51">
              <a:extLst>
                <a:ext uri="{FF2B5EF4-FFF2-40B4-BE49-F238E27FC236}">
                  <a16:creationId xmlns:a16="http://schemas.microsoft.com/office/drawing/2014/main" id="{C44422A3-9BF6-E047-984B-E138E8777B19}"/>
                </a:ext>
              </a:extLst>
            </p:cNvPr>
            <p:cNvSpPr/>
            <p:nvPr/>
          </p:nvSpPr>
          <p:spPr>
            <a:xfrm>
              <a:off x="6995507" y="4060033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wola</a:t>
              </a:r>
            </a:p>
          </p:txBody>
        </p:sp>
        <p:sp>
          <p:nvSpPr>
            <p:cNvPr id="53" name="Chmurka 52">
              <a:extLst>
                <a:ext uri="{FF2B5EF4-FFF2-40B4-BE49-F238E27FC236}">
                  <a16:creationId xmlns:a16="http://schemas.microsoft.com/office/drawing/2014/main" id="{B5E891BE-B7F3-0748-8505-4C4670FBB990}"/>
                </a:ext>
              </a:extLst>
            </p:cNvPr>
            <p:cNvSpPr/>
            <p:nvPr/>
          </p:nvSpPr>
          <p:spPr>
            <a:xfrm>
              <a:off x="6552606" y="4536030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synteza</a:t>
              </a:r>
            </a:p>
          </p:txBody>
        </p:sp>
        <p:sp>
          <p:nvSpPr>
            <p:cNvPr id="54" name="Sześcian 53">
              <a:extLst>
                <a:ext uri="{FF2B5EF4-FFF2-40B4-BE49-F238E27FC236}">
                  <a16:creationId xmlns:a16="http://schemas.microsoft.com/office/drawing/2014/main" id="{1708CD23-C335-AC45-A352-5004232BDC16}"/>
                </a:ext>
              </a:extLst>
            </p:cNvPr>
            <p:cNvSpPr/>
            <p:nvPr/>
          </p:nvSpPr>
          <p:spPr>
            <a:xfrm>
              <a:off x="6163209" y="5487838"/>
              <a:ext cx="1061156" cy="402203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hormony</a:t>
              </a:r>
              <a:endParaRPr lang="pl-PL" sz="1600" dirty="0">
                <a:solidFill>
                  <a:srgbClr val="194F31"/>
                </a:solidFill>
              </a:endParaRPr>
            </a:p>
          </p:txBody>
        </p:sp>
      </p:grp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Procesy informacyjne</a:t>
            </a:r>
            <a:br>
              <a:rPr lang="pl-PL" sz="3600" dirty="0"/>
            </a:br>
            <a:r>
              <a:rPr lang="pl-PL" sz="3600" dirty="0"/>
              <a:t>w człowieku</a:t>
            </a:r>
          </a:p>
        </p:txBody>
      </p:sp>
      <p:sp>
        <p:nvSpPr>
          <p:cNvPr id="63" name="Walec 62">
            <a:extLst>
              <a:ext uri="{FF2B5EF4-FFF2-40B4-BE49-F238E27FC236}">
                <a16:creationId xmlns:a16="http://schemas.microsoft.com/office/drawing/2014/main" id="{FB71CA1A-969E-DB4D-BDD9-AFBF5766EC3A}"/>
              </a:ext>
            </a:extLst>
          </p:cNvPr>
          <p:cNvSpPr/>
          <p:nvPr/>
        </p:nvSpPr>
        <p:spPr>
          <a:xfrm>
            <a:off x="7837675" y="5111945"/>
            <a:ext cx="709362" cy="683373"/>
          </a:xfrm>
          <a:prstGeom prst="can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200" dirty="0">
                <a:solidFill>
                  <a:srgbClr val="923E83"/>
                </a:solidFill>
              </a:rPr>
              <a:t>Pamięć mięśniowa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875232A7-7FD8-6540-B157-71AFA518BE71}"/>
              </a:ext>
            </a:extLst>
          </p:cNvPr>
          <p:cNvSpPr txBox="1"/>
          <p:nvPr/>
        </p:nvSpPr>
        <p:spPr>
          <a:xfrm>
            <a:off x="4105744" y="4075645"/>
            <a:ext cx="108805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poznawanie</a:t>
            </a:r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481ED42C-CFAE-3F43-BB64-B8EE20C63FD6}"/>
              </a:ext>
            </a:extLst>
          </p:cNvPr>
          <p:cNvSpPr txBox="1"/>
          <p:nvPr/>
        </p:nvSpPr>
        <p:spPr>
          <a:xfrm>
            <a:off x="3968536" y="4303525"/>
            <a:ext cx="109853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odczuwanie</a:t>
            </a:r>
          </a:p>
        </p:txBody>
      </p:sp>
      <p:sp>
        <p:nvSpPr>
          <p:cNvPr id="64" name="pole tekstowe 63">
            <a:extLst>
              <a:ext uri="{FF2B5EF4-FFF2-40B4-BE49-F238E27FC236}">
                <a16:creationId xmlns:a16="http://schemas.microsoft.com/office/drawing/2014/main" id="{2F649458-7EF3-ED4F-9FD3-99547F3FD405}"/>
              </a:ext>
            </a:extLst>
          </p:cNvPr>
          <p:cNvSpPr txBox="1"/>
          <p:nvPr/>
        </p:nvSpPr>
        <p:spPr>
          <a:xfrm rot="530377">
            <a:off x="5511206" y="4049367"/>
            <a:ext cx="135407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wnioskowanie</a:t>
            </a:r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EB906F3A-6735-E446-9D04-4D29C15C97FF}"/>
              </a:ext>
            </a:extLst>
          </p:cNvPr>
          <p:cNvSpPr txBox="1"/>
          <p:nvPr/>
        </p:nvSpPr>
        <p:spPr>
          <a:xfrm rot="20248007">
            <a:off x="6255813" y="3798025"/>
            <a:ext cx="12211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dedukcja</a:t>
            </a:r>
          </a:p>
        </p:txBody>
      </p:sp>
      <p:sp>
        <p:nvSpPr>
          <p:cNvPr id="66" name="pole tekstowe 65">
            <a:extLst>
              <a:ext uri="{FF2B5EF4-FFF2-40B4-BE49-F238E27FC236}">
                <a16:creationId xmlns:a16="http://schemas.microsoft.com/office/drawing/2014/main" id="{76F64872-F912-5544-9B87-1CDECC71A343}"/>
              </a:ext>
            </a:extLst>
          </p:cNvPr>
          <p:cNvSpPr txBox="1"/>
          <p:nvPr/>
        </p:nvSpPr>
        <p:spPr>
          <a:xfrm rot="18575417">
            <a:off x="5185958" y="4457539"/>
            <a:ext cx="87627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wiedza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6D9C0090-D014-8A4D-9A0E-A8595A69CDB3}"/>
              </a:ext>
            </a:extLst>
          </p:cNvPr>
          <p:cNvSpPr txBox="1"/>
          <p:nvPr/>
        </p:nvSpPr>
        <p:spPr>
          <a:xfrm rot="18592907">
            <a:off x="4257355" y="5149146"/>
            <a:ext cx="135353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wspomnienia</a:t>
            </a:r>
          </a:p>
        </p:txBody>
      </p:sp>
      <p:sp>
        <p:nvSpPr>
          <p:cNvPr id="68" name="pole tekstowe 67">
            <a:extLst>
              <a:ext uri="{FF2B5EF4-FFF2-40B4-BE49-F238E27FC236}">
                <a16:creationId xmlns:a16="http://schemas.microsoft.com/office/drawing/2014/main" id="{2FB801CA-8E29-6849-8228-6AB963FC8B6B}"/>
              </a:ext>
            </a:extLst>
          </p:cNvPr>
          <p:cNvSpPr txBox="1"/>
          <p:nvPr/>
        </p:nvSpPr>
        <p:spPr>
          <a:xfrm rot="20725283">
            <a:off x="6525478" y="4056714"/>
            <a:ext cx="111393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indukcja</a:t>
            </a:r>
          </a:p>
        </p:txBody>
      </p:sp>
      <p:sp>
        <p:nvSpPr>
          <p:cNvPr id="69" name="pole tekstowe 68">
            <a:extLst>
              <a:ext uri="{FF2B5EF4-FFF2-40B4-BE49-F238E27FC236}">
                <a16:creationId xmlns:a16="http://schemas.microsoft.com/office/drawing/2014/main" id="{2A265FAE-A5F4-6D4C-B4F4-85FEA87A8FD2}"/>
              </a:ext>
            </a:extLst>
          </p:cNvPr>
          <p:cNvSpPr txBox="1"/>
          <p:nvPr/>
        </p:nvSpPr>
        <p:spPr>
          <a:xfrm rot="1062249">
            <a:off x="7477900" y="4101967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decyzje</a:t>
            </a:r>
          </a:p>
        </p:txBody>
      </p:sp>
      <p:sp>
        <p:nvSpPr>
          <p:cNvPr id="70" name="pole tekstowe 69">
            <a:extLst>
              <a:ext uri="{FF2B5EF4-FFF2-40B4-BE49-F238E27FC236}">
                <a16:creationId xmlns:a16="http://schemas.microsoft.com/office/drawing/2014/main" id="{4DD76E87-7257-0943-AE07-7ECF9BAFA799}"/>
              </a:ext>
            </a:extLst>
          </p:cNvPr>
          <p:cNvSpPr txBox="1"/>
          <p:nvPr/>
        </p:nvSpPr>
        <p:spPr>
          <a:xfrm rot="20736481">
            <a:off x="7523320" y="4898826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odruchy</a:t>
            </a:r>
          </a:p>
        </p:txBody>
      </p:sp>
      <p:sp>
        <p:nvSpPr>
          <p:cNvPr id="72" name="pole tekstowe 71">
            <a:extLst>
              <a:ext uri="{FF2B5EF4-FFF2-40B4-BE49-F238E27FC236}">
                <a16:creationId xmlns:a16="http://schemas.microsoft.com/office/drawing/2014/main" id="{574C66AE-38AF-D544-8942-9770F57E0C5A}"/>
              </a:ext>
            </a:extLst>
          </p:cNvPr>
          <p:cNvSpPr txBox="1"/>
          <p:nvPr/>
        </p:nvSpPr>
        <p:spPr>
          <a:xfrm rot="20274387">
            <a:off x="8257562" y="4825704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działania</a:t>
            </a:r>
          </a:p>
        </p:txBody>
      </p:sp>
    </p:spTree>
    <p:extLst>
      <p:ext uri="{BB962C8B-B14F-4D97-AF65-F5344CB8AC3E}">
        <p14:creationId xmlns:p14="http://schemas.microsoft.com/office/powerpoint/2010/main" val="2207999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9" name="Grupa 38">
            <a:extLst>
              <a:ext uri="{FF2B5EF4-FFF2-40B4-BE49-F238E27FC236}">
                <a16:creationId xmlns:a16="http://schemas.microsoft.com/office/drawing/2014/main" id="{539B8F26-377D-0745-AA19-74B77B4CD1F5}"/>
              </a:ext>
            </a:extLst>
          </p:cNvPr>
          <p:cNvGrpSpPr/>
          <p:nvPr/>
        </p:nvGrpSpPr>
        <p:grpSpPr>
          <a:xfrm>
            <a:off x="4328499" y="2916195"/>
            <a:ext cx="3939720" cy="3101546"/>
            <a:chOff x="4328499" y="2916195"/>
            <a:chExt cx="3939720" cy="3101546"/>
          </a:xfrm>
        </p:grpSpPr>
        <p:sp>
          <p:nvSpPr>
            <p:cNvPr id="40" name="Chmurka 39">
              <a:extLst>
                <a:ext uri="{FF2B5EF4-FFF2-40B4-BE49-F238E27FC236}">
                  <a16:creationId xmlns:a16="http://schemas.microsoft.com/office/drawing/2014/main" id="{2263D317-3B11-8D47-B3C2-E78107FEEF8F}"/>
                </a:ext>
              </a:extLst>
            </p:cNvPr>
            <p:cNvSpPr/>
            <p:nvPr/>
          </p:nvSpPr>
          <p:spPr>
            <a:xfrm>
              <a:off x="4732640" y="2916195"/>
              <a:ext cx="3188043" cy="3101546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Procesy myślowe</a:t>
              </a:r>
            </a:p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(zamysł)</a:t>
              </a:r>
            </a:p>
          </p:txBody>
        </p:sp>
        <p:sp>
          <p:nvSpPr>
            <p:cNvPr id="41" name="Sześcian 40">
              <a:extLst>
                <a:ext uri="{FF2B5EF4-FFF2-40B4-BE49-F238E27FC236}">
                  <a16:creationId xmlns:a16="http://schemas.microsoft.com/office/drawing/2014/main" id="{8BFE61FB-6071-4C48-B450-678DAA8B1C6C}"/>
                </a:ext>
              </a:extLst>
            </p:cNvPr>
            <p:cNvSpPr/>
            <p:nvPr/>
          </p:nvSpPr>
          <p:spPr>
            <a:xfrm>
              <a:off x="5649871" y="5045419"/>
              <a:ext cx="1058211" cy="473867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mózg</a:t>
              </a:r>
            </a:p>
          </p:txBody>
        </p:sp>
        <p:sp>
          <p:nvSpPr>
            <p:cNvPr id="42" name="Chmurka 41">
              <a:extLst>
                <a:ext uri="{FF2B5EF4-FFF2-40B4-BE49-F238E27FC236}">
                  <a16:creationId xmlns:a16="http://schemas.microsoft.com/office/drawing/2014/main" id="{4FE68A85-D439-5645-9910-57C6A60A72F2}"/>
                </a:ext>
              </a:extLst>
            </p:cNvPr>
            <p:cNvSpPr/>
            <p:nvPr/>
          </p:nvSpPr>
          <p:spPr>
            <a:xfrm>
              <a:off x="4740340" y="3988579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emocje</a:t>
              </a:r>
            </a:p>
          </p:txBody>
        </p:sp>
        <p:sp>
          <p:nvSpPr>
            <p:cNvPr id="43" name="Chmurka 42">
              <a:extLst>
                <a:ext uri="{FF2B5EF4-FFF2-40B4-BE49-F238E27FC236}">
                  <a16:creationId xmlns:a16="http://schemas.microsoft.com/office/drawing/2014/main" id="{D7138351-BFDC-D54C-9EBF-8F9AFE9553C0}"/>
                </a:ext>
              </a:extLst>
            </p:cNvPr>
            <p:cNvSpPr/>
            <p:nvPr/>
          </p:nvSpPr>
          <p:spPr>
            <a:xfrm>
              <a:off x="4328499" y="4483187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analiza</a:t>
              </a:r>
            </a:p>
          </p:txBody>
        </p:sp>
        <p:sp>
          <p:nvSpPr>
            <p:cNvPr id="44" name="Chmurka 43">
              <a:extLst>
                <a:ext uri="{FF2B5EF4-FFF2-40B4-BE49-F238E27FC236}">
                  <a16:creationId xmlns:a16="http://schemas.microsoft.com/office/drawing/2014/main" id="{EA012A4F-587D-DE40-BA13-5EEC1D5A2954}"/>
                </a:ext>
              </a:extLst>
            </p:cNvPr>
            <p:cNvSpPr/>
            <p:nvPr/>
          </p:nvSpPr>
          <p:spPr>
            <a:xfrm>
              <a:off x="5647944" y="4250497"/>
              <a:ext cx="1420958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charakter</a:t>
              </a:r>
            </a:p>
          </p:txBody>
        </p:sp>
        <p:sp>
          <p:nvSpPr>
            <p:cNvPr id="52" name="Chmurka 51">
              <a:extLst>
                <a:ext uri="{FF2B5EF4-FFF2-40B4-BE49-F238E27FC236}">
                  <a16:creationId xmlns:a16="http://schemas.microsoft.com/office/drawing/2014/main" id="{C44422A3-9BF6-E047-984B-E138E8777B19}"/>
                </a:ext>
              </a:extLst>
            </p:cNvPr>
            <p:cNvSpPr/>
            <p:nvPr/>
          </p:nvSpPr>
          <p:spPr>
            <a:xfrm>
              <a:off x="6995507" y="4060033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wola</a:t>
              </a:r>
            </a:p>
          </p:txBody>
        </p:sp>
        <p:sp>
          <p:nvSpPr>
            <p:cNvPr id="53" name="Chmurka 52">
              <a:extLst>
                <a:ext uri="{FF2B5EF4-FFF2-40B4-BE49-F238E27FC236}">
                  <a16:creationId xmlns:a16="http://schemas.microsoft.com/office/drawing/2014/main" id="{B5E891BE-B7F3-0748-8505-4C4670FBB990}"/>
                </a:ext>
              </a:extLst>
            </p:cNvPr>
            <p:cNvSpPr/>
            <p:nvPr/>
          </p:nvSpPr>
          <p:spPr>
            <a:xfrm>
              <a:off x="6552606" y="4536030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synteza</a:t>
              </a:r>
            </a:p>
          </p:txBody>
        </p:sp>
        <p:sp>
          <p:nvSpPr>
            <p:cNvPr id="54" name="Sześcian 53">
              <a:extLst>
                <a:ext uri="{FF2B5EF4-FFF2-40B4-BE49-F238E27FC236}">
                  <a16:creationId xmlns:a16="http://schemas.microsoft.com/office/drawing/2014/main" id="{1708CD23-C335-AC45-A352-5004232BDC16}"/>
                </a:ext>
              </a:extLst>
            </p:cNvPr>
            <p:cNvSpPr/>
            <p:nvPr/>
          </p:nvSpPr>
          <p:spPr>
            <a:xfrm>
              <a:off x="6163209" y="5487838"/>
              <a:ext cx="1061156" cy="402203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hormony</a:t>
              </a:r>
              <a:endParaRPr lang="pl-PL" sz="1600" dirty="0">
                <a:solidFill>
                  <a:srgbClr val="194F31"/>
                </a:solidFill>
              </a:endParaRPr>
            </a:p>
          </p:txBody>
        </p:sp>
      </p:grp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Procesy informacyjne</a:t>
            </a:r>
            <a:br>
              <a:rPr lang="pl-PL" sz="3600" dirty="0"/>
            </a:br>
            <a:r>
              <a:rPr lang="pl-PL" sz="3600" dirty="0"/>
              <a:t>w człowieku </a:t>
            </a:r>
            <a:r>
              <a:rPr lang="pl-PL" sz="3600" dirty="0" err="1"/>
              <a:t>nowozrodzonym</a:t>
            </a:r>
            <a:endParaRPr lang="pl-PL" sz="3600" dirty="0"/>
          </a:p>
        </p:txBody>
      </p:sp>
      <p:sp>
        <p:nvSpPr>
          <p:cNvPr id="36" name="Owal 29">
            <a:extLst>
              <a:ext uri="{FF2B5EF4-FFF2-40B4-BE49-F238E27FC236}">
                <a16:creationId xmlns:a16="http://schemas.microsoft.com/office/drawing/2014/main" id="{280D075B-EAAB-AD47-A342-697D28DB3BF9}"/>
              </a:ext>
            </a:extLst>
          </p:cNvPr>
          <p:cNvSpPr/>
          <p:nvPr/>
        </p:nvSpPr>
        <p:spPr>
          <a:xfrm>
            <a:off x="7547199" y="1258838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 Święty</a:t>
            </a:r>
          </a:p>
        </p:txBody>
      </p:sp>
      <p:sp>
        <p:nvSpPr>
          <p:cNvPr id="37" name="Owal 29">
            <a:extLst>
              <a:ext uri="{FF2B5EF4-FFF2-40B4-BE49-F238E27FC236}">
                <a16:creationId xmlns:a16="http://schemas.microsoft.com/office/drawing/2014/main" id="{9B66C678-A656-7747-8364-279FFA4AF232}"/>
              </a:ext>
            </a:extLst>
          </p:cNvPr>
          <p:cNvSpPr/>
          <p:nvPr/>
        </p:nvSpPr>
        <p:spPr>
          <a:xfrm>
            <a:off x="7152264" y="2209742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85E27D8D-FC73-BE46-9F20-C37D16CBADEF}"/>
              </a:ext>
            </a:extLst>
          </p:cNvPr>
          <p:cNvSpPr txBox="1"/>
          <p:nvPr/>
        </p:nvSpPr>
        <p:spPr>
          <a:xfrm>
            <a:off x="4105744" y="4075645"/>
            <a:ext cx="108805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poznawanie</a:t>
            </a:r>
          </a:p>
        </p:txBody>
      </p:sp>
      <p:sp>
        <p:nvSpPr>
          <p:cNvPr id="59" name="pole tekstowe 58">
            <a:extLst>
              <a:ext uri="{FF2B5EF4-FFF2-40B4-BE49-F238E27FC236}">
                <a16:creationId xmlns:a16="http://schemas.microsoft.com/office/drawing/2014/main" id="{9B103A60-38EF-234A-91EF-C04B016CFEDF}"/>
              </a:ext>
            </a:extLst>
          </p:cNvPr>
          <p:cNvSpPr txBox="1"/>
          <p:nvPr/>
        </p:nvSpPr>
        <p:spPr>
          <a:xfrm>
            <a:off x="3968536" y="4303525"/>
            <a:ext cx="109853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odczuwanie</a:t>
            </a:r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ACA80E20-DEE3-7D49-AF01-C1C50E6ABDD9}"/>
              </a:ext>
            </a:extLst>
          </p:cNvPr>
          <p:cNvSpPr txBox="1"/>
          <p:nvPr/>
        </p:nvSpPr>
        <p:spPr>
          <a:xfrm rot="530377">
            <a:off x="5511206" y="4049367"/>
            <a:ext cx="135407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wnioskowanie</a:t>
            </a:r>
          </a:p>
        </p:txBody>
      </p:sp>
      <p:sp>
        <p:nvSpPr>
          <p:cNvPr id="63" name="pole tekstowe 62">
            <a:extLst>
              <a:ext uri="{FF2B5EF4-FFF2-40B4-BE49-F238E27FC236}">
                <a16:creationId xmlns:a16="http://schemas.microsoft.com/office/drawing/2014/main" id="{CFE1B9BA-E8B6-5143-A47D-8E873C748DD5}"/>
              </a:ext>
            </a:extLst>
          </p:cNvPr>
          <p:cNvSpPr txBox="1"/>
          <p:nvPr/>
        </p:nvSpPr>
        <p:spPr>
          <a:xfrm rot="20248007">
            <a:off x="6255813" y="3798025"/>
            <a:ext cx="12211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dedukcja</a:t>
            </a:r>
          </a:p>
        </p:txBody>
      </p:sp>
      <p:sp>
        <p:nvSpPr>
          <p:cNvPr id="64" name="pole tekstowe 63">
            <a:extLst>
              <a:ext uri="{FF2B5EF4-FFF2-40B4-BE49-F238E27FC236}">
                <a16:creationId xmlns:a16="http://schemas.microsoft.com/office/drawing/2014/main" id="{DC8E327A-8FBC-574A-B921-72F37EC9EA1B}"/>
              </a:ext>
            </a:extLst>
          </p:cNvPr>
          <p:cNvSpPr txBox="1"/>
          <p:nvPr/>
        </p:nvSpPr>
        <p:spPr>
          <a:xfrm rot="18575417">
            <a:off x="5185958" y="4457539"/>
            <a:ext cx="87627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wiedza</a:t>
            </a:r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CCCC97FD-D130-BA49-A05B-6A24B25075AA}"/>
              </a:ext>
            </a:extLst>
          </p:cNvPr>
          <p:cNvSpPr txBox="1"/>
          <p:nvPr/>
        </p:nvSpPr>
        <p:spPr>
          <a:xfrm rot="18592907">
            <a:off x="4257355" y="5149146"/>
            <a:ext cx="135353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wspomnienia</a:t>
            </a:r>
          </a:p>
        </p:txBody>
      </p:sp>
      <p:sp>
        <p:nvSpPr>
          <p:cNvPr id="66" name="pole tekstowe 65">
            <a:extLst>
              <a:ext uri="{FF2B5EF4-FFF2-40B4-BE49-F238E27FC236}">
                <a16:creationId xmlns:a16="http://schemas.microsoft.com/office/drawing/2014/main" id="{F4819901-BD4F-8B43-9A97-9F2A53144A39}"/>
              </a:ext>
            </a:extLst>
          </p:cNvPr>
          <p:cNvSpPr txBox="1"/>
          <p:nvPr/>
        </p:nvSpPr>
        <p:spPr>
          <a:xfrm rot="1062249">
            <a:off x="7477900" y="4101967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decyzje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723E9084-3DA0-DC43-A470-DEE820CFFBD9}"/>
              </a:ext>
            </a:extLst>
          </p:cNvPr>
          <p:cNvSpPr txBox="1"/>
          <p:nvPr/>
        </p:nvSpPr>
        <p:spPr>
          <a:xfrm rot="20736481">
            <a:off x="7523320" y="4898826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odruchy</a:t>
            </a:r>
          </a:p>
        </p:txBody>
      </p:sp>
      <p:sp>
        <p:nvSpPr>
          <p:cNvPr id="68" name="pole tekstowe 67">
            <a:extLst>
              <a:ext uri="{FF2B5EF4-FFF2-40B4-BE49-F238E27FC236}">
                <a16:creationId xmlns:a16="http://schemas.microsoft.com/office/drawing/2014/main" id="{9AE7F11D-2DD8-1D47-9599-C9C4409DFBF9}"/>
              </a:ext>
            </a:extLst>
          </p:cNvPr>
          <p:cNvSpPr txBox="1"/>
          <p:nvPr/>
        </p:nvSpPr>
        <p:spPr>
          <a:xfrm rot="20274387">
            <a:off x="8257562" y="4825704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działania</a:t>
            </a:r>
          </a:p>
        </p:txBody>
      </p:sp>
      <p:sp>
        <p:nvSpPr>
          <p:cNvPr id="69" name="Łuk 68">
            <a:extLst>
              <a:ext uri="{FF2B5EF4-FFF2-40B4-BE49-F238E27FC236}">
                <a16:creationId xmlns:a16="http://schemas.microsoft.com/office/drawing/2014/main" id="{EE12C382-C7FE-7944-8FF5-E28B339CCD2A}"/>
              </a:ext>
            </a:extLst>
          </p:cNvPr>
          <p:cNvSpPr/>
          <p:nvPr/>
        </p:nvSpPr>
        <p:spPr>
          <a:xfrm rot="10078800" flipV="1">
            <a:off x="4837809" y="2494287"/>
            <a:ext cx="3089417" cy="1999104"/>
          </a:xfrm>
          <a:prstGeom prst="arc">
            <a:avLst>
              <a:gd name="adj1" fmla="val 12124130"/>
              <a:gd name="adj2" fmla="val 1268793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0" name="Łącznik prosty 69">
            <a:extLst>
              <a:ext uri="{FF2B5EF4-FFF2-40B4-BE49-F238E27FC236}">
                <a16:creationId xmlns:a16="http://schemas.microsoft.com/office/drawing/2014/main" id="{F05EBC4D-2910-C347-A783-8AF0B2D0BEA4}"/>
              </a:ext>
            </a:extLst>
          </p:cNvPr>
          <p:cNvCxnSpPr>
            <a:cxnSpLocks/>
          </p:cNvCxnSpPr>
          <p:nvPr/>
        </p:nvCxnSpPr>
        <p:spPr>
          <a:xfrm flipH="1">
            <a:off x="7280415" y="1962615"/>
            <a:ext cx="1488480" cy="2428932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ole tekstowe 72">
            <a:extLst>
              <a:ext uri="{FF2B5EF4-FFF2-40B4-BE49-F238E27FC236}">
                <a16:creationId xmlns:a16="http://schemas.microsoft.com/office/drawing/2014/main" id="{8120D73C-B89D-2942-89C1-99712114F910}"/>
              </a:ext>
            </a:extLst>
          </p:cNvPr>
          <p:cNvSpPr txBox="1"/>
          <p:nvPr/>
        </p:nvSpPr>
        <p:spPr>
          <a:xfrm rot="18333730">
            <a:off x="7294735" y="2944013"/>
            <a:ext cx="115262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objawianie</a:t>
            </a:r>
          </a:p>
        </p:txBody>
      </p:sp>
      <p:sp>
        <p:nvSpPr>
          <p:cNvPr id="74" name="pole tekstowe 73">
            <a:extLst>
              <a:ext uri="{FF2B5EF4-FFF2-40B4-BE49-F238E27FC236}">
                <a16:creationId xmlns:a16="http://schemas.microsoft.com/office/drawing/2014/main" id="{B211120D-2EED-2949-8711-5B8A2EA9CD7F}"/>
              </a:ext>
            </a:extLst>
          </p:cNvPr>
          <p:cNvSpPr txBox="1"/>
          <p:nvPr/>
        </p:nvSpPr>
        <p:spPr>
          <a:xfrm rot="21050604">
            <a:off x="5633267" y="2177795"/>
            <a:ext cx="115262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inspiracja</a:t>
            </a:r>
          </a:p>
        </p:txBody>
      </p:sp>
      <p:sp>
        <p:nvSpPr>
          <p:cNvPr id="72" name="pole tekstowe 71">
            <a:extLst>
              <a:ext uri="{FF2B5EF4-FFF2-40B4-BE49-F238E27FC236}">
                <a16:creationId xmlns:a16="http://schemas.microsoft.com/office/drawing/2014/main" id="{255D9509-2CE1-1848-AC2D-1A7A2A80E50E}"/>
              </a:ext>
            </a:extLst>
          </p:cNvPr>
          <p:cNvSpPr txBox="1"/>
          <p:nvPr/>
        </p:nvSpPr>
        <p:spPr>
          <a:xfrm rot="20725283">
            <a:off x="6525478" y="4056714"/>
            <a:ext cx="111393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indukcja</a:t>
            </a:r>
          </a:p>
        </p:txBody>
      </p:sp>
    </p:spTree>
    <p:extLst>
      <p:ext uri="{BB962C8B-B14F-4D97-AF65-F5344CB8AC3E}">
        <p14:creationId xmlns:p14="http://schemas.microsoft.com/office/powerpoint/2010/main" val="246006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02F1D6-8047-E941-A193-7A341BC7C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pliku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499FA3-25D5-044D-AEC8-F59D71B2F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Pierwsze szkice gdzieś w 2019 pewnie</a:t>
            </a:r>
          </a:p>
          <a:p>
            <a:r>
              <a:rPr lang="pl-PL" dirty="0"/>
              <a:t>Od listopada 2021 wyciągnięte z materiału</a:t>
            </a:r>
            <a:br>
              <a:rPr lang="pl-PL" dirty="0"/>
            </a:br>
            <a:r>
              <a:rPr lang="pl-PL" dirty="0"/>
              <a:t>_</a:t>
            </a:r>
            <a:r>
              <a:rPr lang="pl-PL" dirty="0" err="1"/>
              <a:t>fiki</a:t>
            </a:r>
            <a:r>
              <a:rPr lang="pl-PL" dirty="0"/>
              <a:t>-obrazki/2021 obrazki do WikiSłow-10.4.pptx</a:t>
            </a:r>
            <a:br>
              <a:rPr lang="pl-PL" dirty="0"/>
            </a:br>
            <a:r>
              <a:rPr lang="pl-PL" dirty="0"/>
              <a:t>i już używane jako osobny materiał</a:t>
            </a:r>
          </a:p>
          <a:p>
            <a:r>
              <a:rPr lang="pl-PL" dirty="0"/>
              <a:t>18 grudnia 2021 – plik jako podstawa do zajęć </a:t>
            </a:r>
            <a:r>
              <a:rPr lang="pl-PL"/>
              <a:t>o szczepieniach (v1.2)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0310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Pojęcia, których używam</a:t>
            </a:r>
            <a:br>
              <a:rPr lang="pl-PL" dirty="0"/>
            </a:br>
            <a:r>
              <a:rPr lang="mr-IN" dirty="0"/>
              <a:t>…</a:t>
            </a:r>
            <a:r>
              <a:rPr lang="pl-PL" dirty="0"/>
              <a:t> i linki do </a:t>
            </a:r>
            <a:r>
              <a:rPr lang="pl-PL" i="1" dirty="0"/>
              <a:t>Blue </a:t>
            </a:r>
            <a:r>
              <a:rPr lang="pl-PL" i="1" dirty="0" err="1"/>
              <a:t>Letter</a:t>
            </a:r>
            <a:r>
              <a:rPr lang="pl-PL" i="1" dirty="0"/>
              <a:t> Biblie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Człowiek zmysłowy </a:t>
            </a:r>
            <a:br>
              <a:rPr lang="pl-PL" sz="2400" dirty="0"/>
            </a:br>
            <a:r>
              <a:rPr lang="pl-PL" sz="2400" dirty="0" err="1"/>
              <a:t>ψυχικός</a:t>
            </a:r>
            <a:r>
              <a:rPr lang="pl-PL" sz="2400" dirty="0"/>
              <a:t> </a:t>
            </a:r>
            <a:r>
              <a:rPr lang="pl-PL" sz="2400" dirty="0" err="1"/>
              <a:t>ἄνθρω</a:t>
            </a:r>
            <a:r>
              <a:rPr lang="pl-PL" sz="2400" dirty="0"/>
              <a:t>π</a:t>
            </a:r>
            <a:r>
              <a:rPr lang="pl-PL" sz="2400" dirty="0" err="1"/>
              <a:t>ος</a:t>
            </a:r>
            <a:r>
              <a:rPr lang="pl-PL" sz="2400" dirty="0"/>
              <a:t> - </a:t>
            </a:r>
            <a:r>
              <a:rPr lang="pl-PL" sz="2400" dirty="0" err="1"/>
              <a:t>psychikos</a:t>
            </a:r>
            <a:r>
              <a:rPr lang="pl-PL" sz="2400" dirty="0"/>
              <a:t> </a:t>
            </a:r>
            <a:r>
              <a:rPr lang="pl-PL" sz="2400" dirty="0" err="1"/>
              <a:t>anthrōpos</a:t>
            </a:r>
            <a:r>
              <a:rPr lang="pl-PL" sz="2400" dirty="0"/>
              <a:t> </a:t>
            </a:r>
            <a:br>
              <a:rPr lang="pl-PL" sz="2400" dirty="0"/>
            </a:br>
            <a:r>
              <a:rPr lang="pl-PL" sz="2400" dirty="0">
                <a:hlinkClick r:id="rId2"/>
              </a:rPr>
              <a:t>S5591</a:t>
            </a:r>
            <a:r>
              <a:rPr lang="pl-PL" sz="2400" dirty="0"/>
              <a:t> </a:t>
            </a:r>
            <a:r>
              <a:rPr lang="pl-PL" sz="2400" dirty="0">
                <a:hlinkClick r:id="rId3"/>
              </a:rPr>
              <a:t>S444</a:t>
            </a:r>
            <a:endParaRPr lang="pl-PL" sz="2400" dirty="0"/>
          </a:p>
          <a:p>
            <a:r>
              <a:rPr lang="pl-PL" sz="2400" dirty="0"/>
              <a:t>Człowiek duchowy</a:t>
            </a:r>
            <a:br>
              <a:rPr lang="pl-PL" sz="2400" dirty="0"/>
            </a:br>
            <a:r>
              <a:rPr lang="pl-PL" sz="2400" dirty="0"/>
              <a:t>π</a:t>
            </a:r>
            <a:r>
              <a:rPr lang="pl-PL" sz="2400" dirty="0" err="1"/>
              <a:t>νευμ</a:t>
            </a:r>
            <a:r>
              <a:rPr lang="pl-PL" sz="2400" dirty="0"/>
              <a:t>α</a:t>
            </a:r>
            <a:r>
              <a:rPr lang="pl-PL" sz="2400" dirty="0" err="1"/>
              <a:t>τικοις</a:t>
            </a:r>
            <a:r>
              <a:rPr lang="pl-PL" sz="2400" dirty="0"/>
              <a:t> – </a:t>
            </a:r>
            <a:r>
              <a:rPr lang="pl-PL" sz="2400" dirty="0" err="1"/>
              <a:t>pneumatikois</a:t>
            </a:r>
            <a:r>
              <a:rPr lang="pl-PL" sz="2400" dirty="0"/>
              <a:t> </a:t>
            </a:r>
            <a:br>
              <a:rPr lang="pl-PL" sz="2400" dirty="0"/>
            </a:br>
            <a:r>
              <a:rPr lang="pl-PL" sz="2400" dirty="0">
                <a:hlinkClick r:id="rId4"/>
              </a:rPr>
              <a:t>S4152</a:t>
            </a:r>
            <a:endParaRPr lang="pl-PL" sz="2400" dirty="0"/>
          </a:p>
          <a:p>
            <a:r>
              <a:rPr lang="pl-PL" sz="2400" dirty="0"/>
              <a:t>Człowiek cielesny </a:t>
            </a:r>
            <a:br>
              <a:rPr lang="pl-PL" sz="2400" dirty="0"/>
            </a:br>
            <a:r>
              <a:rPr lang="pl-PL" sz="2400" dirty="0" err="1"/>
              <a:t>σ</a:t>
            </a:r>
            <a:r>
              <a:rPr lang="pl-PL" sz="2400" dirty="0"/>
              <a:t>α</a:t>
            </a:r>
            <a:r>
              <a:rPr lang="pl-PL" sz="2400" dirty="0" err="1"/>
              <a:t>ρκικοις</a:t>
            </a:r>
            <a:r>
              <a:rPr lang="pl-PL" sz="2400" dirty="0"/>
              <a:t> - </a:t>
            </a:r>
            <a:r>
              <a:rPr lang="pl-PL" sz="2400" dirty="0" err="1"/>
              <a:t>sarkikois</a:t>
            </a:r>
            <a:r>
              <a:rPr lang="pl-PL" sz="2400" dirty="0"/>
              <a:t> </a:t>
            </a:r>
            <a:br>
              <a:rPr lang="pl-PL" sz="2400" dirty="0"/>
            </a:br>
            <a:r>
              <a:rPr lang="pl-PL" sz="2400" dirty="0">
                <a:hlinkClick r:id="rId5"/>
              </a:rPr>
              <a:t>S4559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86172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 rodzaje ludzi wg 1Kor2:14-3:3</a:t>
            </a:r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 dirty="0">
                <a:solidFill>
                  <a:srgbClr val="2D3436"/>
                </a:solidFill>
              </a:rPr>
              <a:t>	ZGUBIENI</a:t>
            </a: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1700808"/>
            <a:ext cx="4047965" cy="480843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ODKUPIENI</a:t>
            </a:r>
          </a:p>
        </p:txBody>
      </p:sp>
      <p:sp>
        <p:nvSpPr>
          <p:cNvPr id="7" name="Prostokąt zaokrąglony 9"/>
          <p:cNvSpPr/>
          <p:nvPr/>
        </p:nvSpPr>
        <p:spPr>
          <a:xfrm>
            <a:off x="2135560" y="4493434"/>
            <a:ext cx="3574040" cy="1671870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9" name="Prostokąt zaokrąglony 10"/>
          <p:cNvSpPr/>
          <p:nvPr/>
        </p:nvSpPr>
        <p:spPr>
          <a:xfrm>
            <a:off x="6312025" y="2773522"/>
            <a:ext cx="4165357" cy="943511"/>
          </a:xfrm>
          <a:prstGeom prst="roundRect">
            <a:avLst>
              <a:gd name="adj" fmla="val 21801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Człowiek duchowy</a:t>
            </a:r>
          </a:p>
          <a:p>
            <a:r>
              <a:rPr lang="el-GR" sz="2400" i="1" dirty="0" err="1"/>
              <a:t>πνευματικος</a:t>
            </a:r>
            <a:r>
              <a:rPr lang="pl-PL" sz="2400" i="1" dirty="0"/>
              <a:t> </a:t>
            </a:r>
            <a:r>
              <a:rPr lang="pl-PL" sz="2400" i="1" dirty="0" err="1"/>
              <a:t>pneumatikos</a:t>
            </a:r>
            <a:endParaRPr lang="pl-PL" sz="2400" b="1" dirty="0"/>
          </a:p>
        </p:txBody>
      </p:sp>
      <p:sp>
        <p:nvSpPr>
          <p:cNvPr id="10" name="Prostokąt zaokrąglony 10"/>
          <p:cNvSpPr/>
          <p:nvPr/>
        </p:nvSpPr>
        <p:spPr>
          <a:xfrm>
            <a:off x="5947920" y="4869161"/>
            <a:ext cx="2956392" cy="1979533"/>
          </a:xfrm>
          <a:prstGeom prst="roundRect">
            <a:avLst>
              <a:gd name="adj" fmla="val 36005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Człowiek cielesny </a:t>
            </a:r>
          </a:p>
          <a:p>
            <a:r>
              <a:rPr lang="el-GR" sz="2400" i="1" dirty="0" err="1"/>
              <a:t>σαρκικοις</a:t>
            </a:r>
            <a:br>
              <a:rPr lang="pl-PL" sz="2400" i="1" dirty="0"/>
            </a:br>
            <a:r>
              <a:rPr lang="pl-PL" sz="2400" i="1" dirty="0" err="1"/>
              <a:t>sarkikois</a:t>
            </a:r>
            <a:endParaRPr lang="pl-PL" sz="2400" i="1" dirty="0"/>
          </a:p>
          <a:p>
            <a:r>
              <a:rPr lang="pl-PL" sz="2400" b="1" dirty="0"/>
              <a:t>1Kor 3:3</a:t>
            </a:r>
          </a:p>
        </p:txBody>
      </p:sp>
      <p:cxnSp>
        <p:nvCxnSpPr>
          <p:cNvPr id="8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889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6"/>
          <p:cNvCxnSpPr/>
          <p:nvPr/>
        </p:nvCxnSpPr>
        <p:spPr>
          <a:xfrm rot="10800000">
            <a:off x="6106122" y="3717034"/>
            <a:ext cx="4047964" cy="2805358"/>
          </a:xfrm>
          <a:prstGeom prst="curvedConnector3">
            <a:avLst>
              <a:gd name="adj1" fmla="val 50000"/>
            </a:avLst>
          </a:prstGeom>
          <a:ln w="5715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Tekstowe 11"/>
          <p:cNvSpPr txBox="1"/>
          <p:nvPr/>
        </p:nvSpPr>
        <p:spPr>
          <a:xfrm>
            <a:off x="3831423" y="3381780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#1</a:t>
            </a:r>
          </a:p>
        </p:txBody>
      </p:sp>
      <p:sp>
        <p:nvSpPr>
          <p:cNvPr id="13" name="PoleTekstowe 12"/>
          <p:cNvSpPr txBox="1"/>
          <p:nvPr/>
        </p:nvSpPr>
        <p:spPr>
          <a:xfrm>
            <a:off x="6246889" y="3933057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sp>
        <p:nvSpPr>
          <p:cNvPr id="14" name="PoleTekstowe 13"/>
          <p:cNvSpPr txBox="1"/>
          <p:nvPr/>
        </p:nvSpPr>
        <p:spPr>
          <a:xfrm>
            <a:off x="8688288" y="3933057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</p:txBody>
      </p:sp>
      <p:sp>
        <p:nvSpPr>
          <p:cNvPr id="6" name="PoleTekstowe 5"/>
          <p:cNvSpPr txBox="1"/>
          <p:nvPr/>
        </p:nvSpPr>
        <p:spPr>
          <a:xfrm>
            <a:off x="2135560" y="2276872"/>
            <a:ext cx="37997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Ludzie naturalni (zmysłowi)</a:t>
            </a:r>
            <a:br>
              <a:rPr lang="pl-PL" sz="2400" b="1" dirty="0"/>
            </a:br>
            <a:r>
              <a:rPr lang="pl-PL" sz="2400" i="1" dirty="0"/>
              <a:t> </a:t>
            </a:r>
            <a:r>
              <a:rPr lang="pl-PL" sz="2400" i="1" dirty="0" err="1"/>
              <a:t>ψυχικός</a:t>
            </a:r>
            <a:r>
              <a:rPr lang="pl-PL" sz="2400" i="1" dirty="0"/>
              <a:t> </a:t>
            </a:r>
            <a:r>
              <a:rPr lang="pl-PL" sz="2400" i="1" dirty="0" err="1"/>
              <a:t>ἄνθρω</a:t>
            </a:r>
            <a:r>
              <a:rPr lang="pl-PL" sz="2400" i="1" dirty="0"/>
              <a:t>π</a:t>
            </a:r>
            <a:r>
              <a:rPr lang="pl-PL" sz="2400" i="1" dirty="0" err="1"/>
              <a:t>ος</a:t>
            </a:r>
            <a:r>
              <a:rPr lang="pl-PL" sz="2400" i="1" dirty="0"/>
              <a:t>, </a:t>
            </a:r>
            <a:r>
              <a:rPr lang="pl-PL" sz="2400" i="1" dirty="0" err="1"/>
              <a:t>psychikos</a:t>
            </a:r>
            <a:r>
              <a:rPr lang="pl-PL" sz="2400" i="1" dirty="0"/>
              <a:t> </a:t>
            </a:r>
            <a:r>
              <a:rPr lang="pl-PL" sz="2400" i="1" dirty="0" err="1"/>
              <a:t>anthrōpos</a:t>
            </a:r>
            <a:r>
              <a:rPr lang="pl-PL" sz="2400" i="1" dirty="0"/>
              <a:t> </a:t>
            </a:r>
            <a:br>
              <a:rPr lang="pl-PL" sz="2400" b="1" dirty="0"/>
            </a:br>
            <a:r>
              <a:rPr lang="pl-PL" sz="2400" b="1" dirty="0"/>
              <a:t>1Kor 2:14</a:t>
            </a:r>
          </a:p>
          <a:p>
            <a:endParaRPr lang="pl-PL" sz="2400" b="1" dirty="0"/>
          </a:p>
        </p:txBody>
      </p:sp>
      <p:sp>
        <p:nvSpPr>
          <p:cNvPr id="15" name="Prostokąt zaokrąglony 10">
            <a:extLst>
              <a:ext uri="{FF2B5EF4-FFF2-40B4-BE49-F238E27FC236}">
                <a16:creationId xmlns:a16="http://schemas.microsoft.com/office/drawing/2014/main" id="{6EF0438B-4C89-A241-9C66-924D0A1EA807}"/>
              </a:ext>
            </a:extLst>
          </p:cNvPr>
          <p:cNvSpPr/>
          <p:nvPr/>
        </p:nvSpPr>
        <p:spPr>
          <a:xfrm>
            <a:off x="7671787" y="3636686"/>
            <a:ext cx="1816785" cy="524173"/>
          </a:xfrm>
          <a:prstGeom prst="roundRect">
            <a:avLst>
              <a:gd name="adj" fmla="val 21801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1Kor 2:15</a:t>
            </a:r>
          </a:p>
        </p:txBody>
      </p:sp>
    </p:spTree>
    <p:extLst>
      <p:ext uri="{BB962C8B-B14F-4D97-AF65-F5344CB8AC3E}">
        <p14:creationId xmlns:p14="http://schemas.microsoft.com/office/powerpoint/2010/main" val="1526200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Człowiek zmysłowy, człowiek duchowy</a:t>
            </a:r>
            <a:br>
              <a:rPr lang="pl-PL" dirty="0"/>
            </a:br>
            <a:r>
              <a:rPr lang="pl-PL" dirty="0"/>
              <a:t>w EIB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i="1" baseline="30000" dirty="0"/>
              <a:t>(14)</a:t>
            </a:r>
            <a:r>
              <a:rPr lang="pl-PL" i="1" dirty="0"/>
              <a:t> Człowiek </a:t>
            </a:r>
            <a:r>
              <a:rPr lang="pl-PL" b="1" i="1" dirty="0"/>
              <a:t>zmysłowy</a:t>
            </a:r>
            <a:r>
              <a:rPr lang="pl-PL" i="1" dirty="0"/>
              <a:t> nie przyjmuje spraw Ducha Bożego. Są one dla niego głupstwem, nie jest w stanie ich pojąć, gdyż trzeba je duchowo rozsądzać.</a:t>
            </a:r>
          </a:p>
          <a:p>
            <a:pPr marL="0" indent="0">
              <a:buNone/>
            </a:pPr>
            <a:r>
              <a:rPr lang="pl-PL" i="1" baseline="30000" dirty="0"/>
              <a:t>(15)</a:t>
            </a:r>
            <a:r>
              <a:rPr lang="pl-PL" i="1" dirty="0"/>
              <a:t> Człowiek </a:t>
            </a:r>
            <a:r>
              <a:rPr lang="pl-PL" b="1" i="1" dirty="0"/>
              <a:t>duchowy</a:t>
            </a:r>
            <a:r>
              <a:rPr lang="pl-PL" i="1" dirty="0"/>
              <a:t> natomiast rozsądza wszystko, sam jednak pozostaje poza ocenami. </a:t>
            </a:r>
            <a:r>
              <a:rPr lang="pl-PL" i="1" baseline="30000" dirty="0"/>
              <a:t>(16)</a:t>
            </a:r>
            <a:r>
              <a:rPr lang="pl-PL" i="1" dirty="0"/>
              <a:t> Bo kto poznał myśl Pana , tak by Go pouczać? My natomiast jesteśmy myśli Chrystusowej.</a:t>
            </a:r>
          </a:p>
          <a:p>
            <a:pPr marL="0" indent="0">
              <a:buNone/>
            </a:pPr>
            <a:r>
              <a:rPr lang="pl-PL" i="1" dirty="0"/>
              <a:t>				 1Kor 2:14-16 </a:t>
            </a:r>
            <a:r>
              <a:rPr lang="pl-PL" i="1" dirty="0" err="1"/>
              <a:t>eib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266567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Dwie kluczowe decyzje </a:t>
            </a:r>
            <a:br>
              <a:rPr lang="pl-PL" dirty="0"/>
            </a:br>
            <a:r>
              <a:rPr lang="pl-PL" dirty="0"/>
              <a:t>w życiu ucznia Jezusa</a:t>
            </a:r>
          </a:p>
        </p:txBody>
      </p:sp>
      <p:sp>
        <p:nvSpPr>
          <p:cNvPr id="30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 dirty="0">
                <a:solidFill>
                  <a:srgbClr val="2D3436"/>
                </a:solidFill>
              </a:rPr>
              <a:t>DUCHOWO MARTWE</a:t>
            </a:r>
          </a:p>
        </p:txBody>
      </p:sp>
      <p:sp>
        <p:nvSpPr>
          <p:cNvPr id="31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DUCHEM OŻYWIONE</a:t>
            </a:r>
          </a:p>
        </p:txBody>
      </p:sp>
      <p:sp>
        <p:nvSpPr>
          <p:cNvPr id="34" name="Prostokąt zaokrąglony 9"/>
          <p:cNvSpPr/>
          <p:nvPr/>
        </p:nvSpPr>
        <p:spPr>
          <a:xfrm>
            <a:off x="2143116" y="4025586"/>
            <a:ext cx="1598969" cy="1347631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35" name="Prostokąt zaokrąglony 10"/>
          <p:cNvSpPr/>
          <p:nvPr/>
        </p:nvSpPr>
        <p:spPr>
          <a:xfrm>
            <a:off x="6219773" y="4025586"/>
            <a:ext cx="1407688" cy="1347631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Duchowe</a:t>
            </a:r>
            <a:br>
              <a:rPr lang="pl-PL" dirty="0">
                <a:solidFill>
                  <a:srgbClr val="2D3436"/>
                </a:solidFill>
              </a:rPr>
            </a:br>
            <a:r>
              <a:rPr lang="pl-PL" dirty="0">
                <a:solidFill>
                  <a:srgbClr val="2D3436"/>
                </a:solidFill>
              </a:rPr>
              <a:t>dzieci</a:t>
            </a:r>
          </a:p>
          <a:p>
            <a:pPr algn="ctr"/>
            <a:r>
              <a:rPr lang="el-GR" sz="1200" i="1" dirty="0" err="1">
                <a:solidFill>
                  <a:srgbClr val="2D3436"/>
                </a:solidFill>
              </a:rPr>
              <a:t>σαρκικοις</a:t>
            </a:r>
            <a:br>
              <a:rPr lang="el-GR" sz="1200" i="1" dirty="0">
                <a:solidFill>
                  <a:srgbClr val="2D3436"/>
                </a:solidFill>
              </a:rPr>
            </a:br>
            <a:r>
              <a:rPr lang="pl-PL" sz="1200" i="1" dirty="0" err="1">
                <a:solidFill>
                  <a:srgbClr val="2D3436"/>
                </a:solidFill>
              </a:rPr>
              <a:t>sarkikois</a:t>
            </a:r>
            <a:endParaRPr lang="pl-PL" sz="1200" i="1" dirty="0">
              <a:solidFill>
                <a:srgbClr val="2D3436"/>
              </a:solidFill>
            </a:endParaRPr>
          </a:p>
        </p:txBody>
      </p:sp>
      <p:sp>
        <p:nvSpPr>
          <p:cNvPr id="36" name="Prostokąt zaokrąglony 10"/>
          <p:cNvSpPr/>
          <p:nvPr/>
        </p:nvSpPr>
        <p:spPr>
          <a:xfrm>
            <a:off x="8400256" y="4025586"/>
            <a:ext cx="1656956" cy="1347631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l-PL" dirty="0"/>
              <a:t>Ludzie duchowi</a:t>
            </a:r>
          </a:p>
          <a:p>
            <a:pPr algn="ctr"/>
            <a:r>
              <a:rPr lang="el-GR" sz="1200" i="1" dirty="0" err="1"/>
              <a:t>πνευματικος</a:t>
            </a:r>
            <a:r>
              <a:rPr lang="pl-PL" sz="1200" i="1" dirty="0"/>
              <a:t> </a:t>
            </a:r>
            <a:r>
              <a:rPr lang="el-GR" sz="1200" i="1" dirty="0"/>
              <a:t> </a:t>
            </a:r>
            <a:r>
              <a:rPr lang="pl-PL" sz="1200" i="1" dirty="0" err="1"/>
              <a:t>pneumatikos</a:t>
            </a:r>
            <a:endParaRPr lang="pl-PL" sz="1200" i="1" dirty="0"/>
          </a:p>
        </p:txBody>
      </p:sp>
      <p:cxnSp>
        <p:nvCxnSpPr>
          <p:cNvPr id="22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Tekstowe 22"/>
          <p:cNvSpPr txBox="1"/>
          <p:nvPr/>
        </p:nvSpPr>
        <p:spPr>
          <a:xfrm>
            <a:off x="2157908" y="2590632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#1</a:t>
            </a:r>
          </a:p>
        </p:txBody>
      </p:sp>
      <p:sp>
        <p:nvSpPr>
          <p:cNvPr id="27" name="PoleTekstowe 26"/>
          <p:cNvSpPr txBox="1"/>
          <p:nvPr/>
        </p:nvSpPr>
        <p:spPr>
          <a:xfrm>
            <a:off x="7627461" y="2908349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</p:txBody>
      </p:sp>
      <p:sp>
        <p:nvSpPr>
          <p:cNvPr id="38" name="PoleTekstowe 37"/>
          <p:cNvSpPr txBox="1"/>
          <p:nvPr/>
        </p:nvSpPr>
        <p:spPr>
          <a:xfrm>
            <a:off x="6476283" y="5252214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sp>
        <p:nvSpPr>
          <p:cNvPr id="50" name="Strzałka w prawo 49"/>
          <p:cNvSpPr/>
          <p:nvPr/>
        </p:nvSpPr>
        <p:spPr>
          <a:xfrm>
            <a:off x="7401492" y="4377947"/>
            <a:ext cx="1214789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51" name="Łącznik prostoliniowy 6"/>
          <p:cNvCxnSpPr/>
          <p:nvPr/>
        </p:nvCxnSpPr>
        <p:spPr>
          <a:xfrm rot="10800000">
            <a:off x="6106122" y="3717034"/>
            <a:ext cx="4047964" cy="2805358"/>
          </a:xfrm>
          <a:prstGeom prst="curvedConnector3">
            <a:avLst>
              <a:gd name="adj1" fmla="val 50000"/>
            </a:avLst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8268079-6877-8046-AF37-F8E47AFA9610}"/>
              </a:ext>
            </a:extLst>
          </p:cNvPr>
          <p:cNvSpPr txBox="1"/>
          <p:nvPr/>
        </p:nvSpPr>
        <p:spPr>
          <a:xfrm>
            <a:off x="3572375" y="3363070"/>
            <a:ext cx="1629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err="1"/>
              <a:t>ψυχικός</a:t>
            </a:r>
            <a:r>
              <a:rPr lang="pl-PL" sz="1200" i="1" dirty="0"/>
              <a:t> </a:t>
            </a:r>
            <a:r>
              <a:rPr lang="pl-PL" sz="1200" i="1" dirty="0" err="1"/>
              <a:t>ἄνθρω</a:t>
            </a:r>
            <a:r>
              <a:rPr lang="pl-PL" sz="1200" i="1" dirty="0"/>
              <a:t>π</a:t>
            </a:r>
            <a:r>
              <a:rPr lang="pl-PL" sz="1200" i="1" dirty="0" err="1"/>
              <a:t>ος</a:t>
            </a:r>
            <a:endParaRPr lang="pl-PL" sz="1200" i="1" dirty="0"/>
          </a:p>
          <a:p>
            <a:r>
              <a:rPr lang="pl-PL" sz="1200" i="1" dirty="0" err="1"/>
              <a:t>psychikos</a:t>
            </a:r>
            <a:r>
              <a:rPr lang="pl-PL" sz="1200" i="1" dirty="0"/>
              <a:t> </a:t>
            </a:r>
            <a:r>
              <a:rPr lang="pl-PL" sz="1200" i="1" dirty="0" err="1"/>
              <a:t>anthrōpos</a:t>
            </a:r>
            <a:r>
              <a:rPr lang="pl-PL" sz="1200" i="1" dirty="0"/>
              <a:t> </a:t>
            </a:r>
          </a:p>
        </p:txBody>
      </p:sp>
      <p:sp>
        <p:nvSpPr>
          <p:cNvPr id="37" name="Objaśnienie prostokątne zaokrąglone 36">
            <a:extLst>
              <a:ext uri="{FF2B5EF4-FFF2-40B4-BE49-F238E27FC236}">
                <a16:creationId xmlns:a16="http://schemas.microsoft.com/office/drawing/2014/main" id="{A92F02DF-0756-BB47-83DB-1014017A2AAB}"/>
              </a:ext>
            </a:extLst>
          </p:cNvPr>
          <p:cNvSpPr/>
          <p:nvPr/>
        </p:nvSpPr>
        <p:spPr>
          <a:xfrm>
            <a:off x="8216953" y="5605819"/>
            <a:ext cx="2274746" cy="792088"/>
          </a:xfrm>
          <a:prstGeom prst="wedgeRoundRectCallout">
            <a:avLst>
              <a:gd name="adj1" fmla="val -64281"/>
              <a:gd name="adj2" fmla="val -1811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Decyzja o oddaniu Bogu ciała </a:t>
            </a:r>
            <a:r>
              <a:rPr lang="pl-PL" dirty="0" err="1">
                <a:solidFill>
                  <a:schemeClr val="tx1"/>
                </a:solidFill>
              </a:rPr>
              <a:t>Rz</a:t>
            </a:r>
            <a:r>
              <a:rPr lang="pl-PL" dirty="0">
                <a:solidFill>
                  <a:schemeClr val="tx1"/>
                </a:solidFill>
              </a:rPr>
              <a:t> 12:1</a:t>
            </a:r>
          </a:p>
        </p:txBody>
      </p:sp>
      <p:sp>
        <p:nvSpPr>
          <p:cNvPr id="39" name="Strzałka w prawo 38">
            <a:extLst>
              <a:ext uri="{FF2B5EF4-FFF2-40B4-BE49-F238E27FC236}">
                <a16:creationId xmlns:a16="http://schemas.microsoft.com/office/drawing/2014/main" id="{C873B2E2-F79C-3144-B690-21EDF4887A0B}"/>
              </a:ext>
            </a:extLst>
          </p:cNvPr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0" name="Strzałka w prawo 39">
            <a:extLst>
              <a:ext uri="{FF2B5EF4-FFF2-40B4-BE49-F238E27FC236}">
                <a16:creationId xmlns:a16="http://schemas.microsoft.com/office/drawing/2014/main" id="{4381A8FB-18F4-9A40-8F07-DC34BCD10B39}"/>
              </a:ext>
            </a:extLst>
          </p:cNvPr>
          <p:cNvSpPr/>
          <p:nvPr/>
        </p:nvSpPr>
        <p:spPr>
          <a:xfrm>
            <a:off x="3659827" y="4780574"/>
            <a:ext cx="275203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9" name="Strzałka w prawo 48">
            <a:extLst>
              <a:ext uri="{FF2B5EF4-FFF2-40B4-BE49-F238E27FC236}">
                <a16:creationId xmlns:a16="http://schemas.microsoft.com/office/drawing/2014/main" id="{46C6519E-01A5-4249-8FF9-13F57DF65506}"/>
              </a:ext>
            </a:extLst>
          </p:cNvPr>
          <p:cNvSpPr/>
          <p:nvPr/>
        </p:nvSpPr>
        <p:spPr>
          <a:xfrm rot="763961">
            <a:off x="4626029" y="4223844"/>
            <a:ext cx="1818804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0" name="Objaśnienie prostokątne zaokrąglone 19">
            <a:extLst>
              <a:ext uri="{FF2B5EF4-FFF2-40B4-BE49-F238E27FC236}">
                <a16:creationId xmlns:a16="http://schemas.microsoft.com/office/drawing/2014/main" id="{4BECA297-DF4C-574F-93D2-330A0AC7DAB0}"/>
              </a:ext>
            </a:extLst>
          </p:cNvPr>
          <p:cNvSpPr/>
          <p:nvPr/>
        </p:nvSpPr>
        <p:spPr>
          <a:xfrm>
            <a:off x="3503712" y="5605819"/>
            <a:ext cx="2274746" cy="792088"/>
          </a:xfrm>
          <a:prstGeom prst="wedgeRoundRectCallout">
            <a:avLst>
              <a:gd name="adj1" fmla="val 63502"/>
              <a:gd name="adj2" fmla="val -16134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Decyzja o uwierzeniu w Jezusa Ef 1:13</a:t>
            </a:r>
          </a:p>
        </p:txBody>
      </p:sp>
    </p:spTree>
    <p:extLst>
      <p:ext uri="{BB962C8B-B14F-4D97-AF65-F5344CB8AC3E}">
        <p14:creationId xmlns:p14="http://schemas.microsoft.com/office/powerpoint/2010/main" val="392789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FFA30E-246C-7E4E-9CB0-38DACDD8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robocze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FAB8199-2E71-BB44-8D6A-C71277C3EB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552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>
            <a:extLst>
              <a:ext uri="{FF2B5EF4-FFF2-40B4-BE49-F238E27FC236}">
                <a16:creationId xmlns:a16="http://schemas.microsoft.com/office/drawing/2014/main" id="{765E2A18-141C-0543-90E1-2DE6EEDDEFD6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000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000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18" name="Walec 17">
            <a:extLst>
              <a:ext uri="{FF2B5EF4-FFF2-40B4-BE49-F238E27FC236}">
                <a16:creationId xmlns:a16="http://schemas.microsoft.com/office/drawing/2014/main" id="{D9250964-7E1C-BB47-AFE8-B352D5B3065E}"/>
              </a:ext>
            </a:extLst>
          </p:cNvPr>
          <p:cNvSpPr/>
          <p:nvPr/>
        </p:nvSpPr>
        <p:spPr>
          <a:xfrm>
            <a:off x="7837675" y="5111945"/>
            <a:ext cx="709362" cy="683373"/>
          </a:xfrm>
          <a:prstGeom prst="can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200" dirty="0">
                <a:solidFill>
                  <a:srgbClr val="923E83"/>
                </a:solidFill>
              </a:rPr>
              <a:t>Pamięć mięśniowa</a:t>
            </a:r>
          </a:p>
        </p:txBody>
      </p:sp>
      <p:sp>
        <p:nvSpPr>
          <p:cNvPr id="22" name="Sześcian 21">
            <a:extLst>
              <a:ext uri="{FF2B5EF4-FFF2-40B4-BE49-F238E27FC236}">
                <a16:creationId xmlns:a16="http://schemas.microsoft.com/office/drawing/2014/main" id="{89D942BC-409A-C246-9F51-55D4D5EF8276}"/>
              </a:ext>
            </a:extLst>
          </p:cNvPr>
          <p:cNvSpPr/>
          <p:nvPr/>
        </p:nvSpPr>
        <p:spPr>
          <a:xfrm>
            <a:off x="5649871" y="5045419"/>
            <a:ext cx="1058211" cy="473867"/>
          </a:xfrm>
          <a:prstGeom prst="cube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mózg</a:t>
            </a:r>
          </a:p>
        </p:txBody>
      </p:sp>
      <p:sp>
        <p:nvSpPr>
          <p:cNvPr id="23" name="Chmurka 22">
            <a:extLst>
              <a:ext uri="{FF2B5EF4-FFF2-40B4-BE49-F238E27FC236}">
                <a16:creationId xmlns:a16="http://schemas.microsoft.com/office/drawing/2014/main" id="{B58DA924-3D5F-3A49-8874-6CA31B6B4F73}"/>
              </a:ext>
            </a:extLst>
          </p:cNvPr>
          <p:cNvSpPr/>
          <p:nvPr/>
        </p:nvSpPr>
        <p:spPr>
          <a:xfrm>
            <a:off x="4740340" y="3988579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emocje</a:t>
            </a:r>
          </a:p>
        </p:txBody>
      </p:sp>
      <p:sp>
        <p:nvSpPr>
          <p:cNvPr id="19" name="Chmurka 18">
            <a:extLst>
              <a:ext uri="{FF2B5EF4-FFF2-40B4-BE49-F238E27FC236}">
                <a16:creationId xmlns:a16="http://schemas.microsoft.com/office/drawing/2014/main" id="{00777887-00E2-5348-8811-CC2F18C0BA62}"/>
              </a:ext>
            </a:extLst>
          </p:cNvPr>
          <p:cNvSpPr/>
          <p:nvPr/>
        </p:nvSpPr>
        <p:spPr>
          <a:xfrm>
            <a:off x="4328499" y="4483187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analiza</a:t>
            </a:r>
          </a:p>
        </p:txBody>
      </p:sp>
      <p:cxnSp>
        <p:nvCxnSpPr>
          <p:cNvPr id="41" name="Łącznik prosty 40">
            <a:extLst>
              <a:ext uri="{FF2B5EF4-FFF2-40B4-BE49-F238E27FC236}">
                <a16:creationId xmlns:a16="http://schemas.microsoft.com/office/drawing/2014/main" id="{685BA568-81CE-3041-8794-2A5B52964C87}"/>
              </a:ext>
            </a:extLst>
          </p:cNvPr>
          <p:cNvCxnSpPr>
            <a:cxnSpLocks/>
          </p:cNvCxnSpPr>
          <p:nvPr/>
        </p:nvCxnSpPr>
        <p:spPr>
          <a:xfrm>
            <a:off x="4066409" y="4653135"/>
            <a:ext cx="746799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>
            <a:extLst>
              <a:ext uri="{FF2B5EF4-FFF2-40B4-BE49-F238E27FC236}">
                <a16:creationId xmlns:a16="http://schemas.microsoft.com/office/drawing/2014/main" id="{A78D4671-43F8-4949-BE64-D4C444DA03B4}"/>
              </a:ext>
            </a:extLst>
          </p:cNvPr>
          <p:cNvCxnSpPr>
            <a:cxnSpLocks/>
          </p:cNvCxnSpPr>
          <p:nvPr/>
        </p:nvCxnSpPr>
        <p:spPr>
          <a:xfrm>
            <a:off x="4218056" y="4468424"/>
            <a:ext cx="746799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>
            <a:extLst>
              <a:ext uri="{FF2B5EF4-FFF2-40B4-BE49-F238E27FC236}">
                <a16:creationId xmlns:a16="http://schemas.microsoft.com/office/drawing/2014/main" id="{DEDC0BEC-3E2C-F64F-9140-F8C364160DB8}"/>
              </a:ext>
            </a:extLst>
          </p:cNvPr>
          <p:cNvCxnSpPr>
            <a:cxnSpLocks/>
          </p:cNvCxnSpPr>
          <p:nvPr/>
        </p:nvCxnSpPr>
        <p:spPr>
          <a:xfrm flipV="1">
            <a:off x="5146969" y="4927756"/>
            <a:ext cx="454242" cy="48228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>
            <a:extLst>
              <a:ext uri="{FF2B5EF4-FFF2-40B4-BE49-F238E27FC236}">
                <a16:creationId xmlns:a16="http://schemas.microsoft.com/office/drawing/2014/main" id="{A5286947-D78C-F04D-9EE1-50FA54EF1BCF}"/>
              </a:ext>
            </a:extLst>
          </p:cNvPr>
          <p:cNvCxnSpPr>
            <a:cxnSpLocks/>
          </p:cNvCxnSpPr>
          <p:nvPr/>
        </p:nvCxnSpPr>
        <p:spPr>
          <a:xfrm>
            <a:off x="9131171" y="4134369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BE30F186-5D6E-0746-BFEC-9EFB3EAB6A44}"/>
              </a:ext>
            </a:extLst>
          </p:cNvPr>
          <p:cNvCxnSpPr>
            <a:cxnSpLocks/>
          </p:cNvCxnSpPr>
          <p:nvPr/>
        </p:nvCxnSpPr>
        <p:spPr>
          <a:xfrm>
            <a:off x="9208281" y="4369891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>
            <a:extLst>
              <a:ext uri="{FF2B5EF4-FFF2-40B4-BE49-F238E27FC236}">
                <a16:creationId xmlns:a16="http://schemas.microsoft.com/office/drawing/2014/main" id="{6E487B37-A814-A64C-BD27-4BF798A7CA59}"/>
              </a:ext>
            </a:extLst>
          </p:cNvPr>
          <p:cNvCxnSpPr>
            <a:cxnSpLocks/>
          </p:cNvCxnSpPr>
          <p:nvPr/>
        </p:nvCxnSpPr>
        <p:spPr>
          <a:xfrm>
            <a:off x="9285391" y="4605413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>
            <a:extLst>
              <a:ext uri="{FF2B5EF4-FFF2-40B4-BE49-F238E27FC236}">
                <a16:creationId xmlns:a16="http://schemas.microsoft.com/office/drawing/2014/main" id="{65AF24A2-2BF4-C448-A49D-9B9929BB134C}"/>
              </a:ext>
            </a:extLst>
          </p:cNvPr>
          <p:cNvCxnSpPr>
            <a:cxnSpLocks/>
          </p:cNvCxnSpPr>
          <p:nvPr/>
        </p:nvCxnSpPr>
        <p:spPr>
          <a:xfrm>
            <a:off x="9362501" y="4840935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>
            <a:extLst>
              <a:ext uri="{FF2B5EF4-FFF2-40B4-BE49-F238E27FC236}">
                <a16:creationId xmlns:a16="http://schemas.microsoft.com/office/drawing/2014/main" id="{C8B51058-37FB-CF40-8404-75878FFB3C64}"/>
              </a:ext>
            </a:extLst>
          </p:cNvPr>
          <p:cNvCxnSpPr>
            <a:cxnSpLocks/>
          </p:cNvCxnSpPr>
          <p:nvPr/>
        </p:nvCxnSpPr>
        <p:spPr>
          <a:xfrm>
            <a:off x="1942613" y="4578244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>
            <a:extLst>
              <a:ext uri="{FF2B5EF4-FFF2-40B4-BE49-F238E27FC236}">
                <a16:creationId xmlns:a16="http://schemas.microsoft.com/office/drawing/2014/main" id="{48BA5C87-26B5-0F4E-942B-2F70A824488E}"/>
              </a:ext>
            </a:extLst>
          </p:cNvPr>
          <p:cNvCxnSpPr>
            <a:cxnSpLocks/>
          </p:cNvCxnSpPr>
          <p:nvPr/>
        </p:nvCxnSpPr>
        <p:spPr>
          <a:xfrm>
            <a:off x="2019723" y="4813766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>
            <a:extLst>
              <a:ext uri="{FF2B5EF4-FFF2-40B4-BE49-F238E27FC236}">
                <a16:creationId xmlns:a16="http://schemas.microsoft.com/office/drawing/2014/main" id="{015FFC79-7701-5445-8961-3BE0A9221E80}"/>
              </a:ext>
            </a:extLst>
          </p:cNvPr>
          <p:cNvCxnSpPr>
            <a:cxnSpLocks/>
          </p:cNvCxnSpPr>
          <p:nvPr/>
        </p:nvCxnSpPr>
        <p:spPr>
          <a:xfrm>
            <a:off x="2096833" y="5049288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>
            <a:extLst>
              <a:ext uri="{FF2B5EF4-FFF2-40B4-BE49-F238E27FC236}">
                <a16:creationId xmlns:a16="http://schemas.microsoft.com/office/drawing/2014/main" id="{250C34F1-F6E6-C142-BE2F-A33F9D2462C4}"/>
              </a:ext>
            </a:extLst>
          </p:cNvPr>
          <p:cNvCxnSpPr>
            <a:cxnSpLocks/>
          </p:cNvCxnSpPr>
          <p:nvPr/>
        </p:nvCxnSpPr>
        <p:spPr>
          <a:xfrm>
            <a:off x="4740340" y="3305282"/>
            <a:ext cx="413291" cy="56416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8E2E181B-03F9-4948-BCE8-13E41861E080}"/>
              </a:ext>
            </a:extLst>
          </p:cNvPr>
          <p:cNvCxnSpPr>
            <a:cxnSpLocks/>
          </p:cNvCxnSpPr>
          <p:nvPr/>
        </p:nvCxnSpPr>
        <p:spPr>
          <a:xfrm>
            <a:off x="4846871" y="3060938"/>
            <a:ext cx="413291" cy="56416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e tekstowe 58">
            <a:extLst>
              <a:ext uri="{FF2B5EF4-FFF2-40B4-BE49-F238E27FC236}">
                <a16:creationId xmlns:a16="http://schemas.microsoft.com/office/drawing/2014/main" id="{842F8D1E-D2FE-7149-8A8A-54AF91E02E05}"/>
              </a:ext>
            </a:extLst>
          </p:cNvPr>
          <p:cNvSpPr txBox="1"/>
          <p:nvPr/>
        </p:nvSpPr>
        <p:spPr>
          <a:xfrm>
            <a:off x="3762320" y="4186113"/>
            <a:ext cx="138293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poznawanie</a:t>
            </a:r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DCE07459-B16B-764C-AA73-0D20188FE927}"/>
              </a:ext>
            </a:extLst>
          </p:cNvPr>
          <p:cNvSpPr txBox="1"/>
          <p:nvPr/>
        </p:nvSpPr>
        <p:spPr>
          <a:xfrm>
            <a:off x="4082058" y="4029446"/>
            <a:ext cx="138293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odczuwanie</a:t>
            </a:r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396AC6C1-08BE-1E4E-8674-680C34BF5199}"/>
              </a:ext>
            </a:extLst>
          </p:cNvPr>
          <p:cNvSpPr txBox="1"/>
          <p:nvPr/>
        </p:nvSpPr>
        <p:spPr>
          <a:xfrm>
            <a:off x="5245800" y="4032741"/>
            <a:ext cx="19935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wnioskowanie</a:t>
            </a:r>
          </a:p>
        </p:txBody>
      </p:sp>
      <p:sp>
        <p:nvSpPr>
          <p:cNvPr id="66" name="pole tekstowe 65">
            <a:extLst>
              <a:ext uri="{FF2B5EF4-FFF2-40B4-BE49-F238E27FC236}">
                <a16:creationId xmlns:a16="http://schemas.microsoft.com/office/drawing/2014/main" id="{F12A3007-A7CD-7340-B680-AD2224E6D320}"/>
              </a:ext>
            </a:extLst>
          </p:cNvPr>
          <p:cNvSpPr txBox="1"/>
          <p:nvPr/>
        </p:nvSpPr>
        <p:spPr>
          <a:xfrm rot="20248007">
            <a:off x="6093329" y="3683287"/>
            <a:ext cx="19935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dedukcja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AF5A37FB-943D-5448-B95D-973866635515}"/>
              </a:ext>
            </a:extLst>
          </p:cNvPr>
          <p:cNvSpPr txBox="1"/>
          <p:nvPr/>
        </p:nvSpPr>
        <p:spPr>
          <a:xfrm rot="19754928">
            <a:off x="4485737" y="5099709"/>
            <a:ext cx="19935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wiedza</a:t>
            </a:r>
          </a:p>
        </p:txBody>
      </p:sp>
      <p:sp>
        <p:nvSpPr>
          <p:cNvPr id="70" name="Chmurka 69">
            <a:extLst>
              <a:ext uri="{FF2B5EF4-FFF2-40B4-BE49-F238E27FC236}">
                <a16:creationId xmlns:a16="http://schemas.microsoft.com/office/drawing/2014/main" id="{8A60769E-7BAF-7D4E-97B2-C1F680DAEC56}"/>
              </a:ext>
            </a:extLst>
          </p:cNvPr>
          <p:cNvSpPr/>
          <p:nvPr/>
        </p:nvSpPr>
        <p:spPr>
          <a:xfrm>
            <a:off x="5647944" y="4250497"/>
            <a:ext cx="1420958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charakter</a:t>
            </a:r>
          </a:p>
        </p:txBody>
      </p:sp>
      <p:sp>
        <p:nvSpPr>
          <p:cNvPr id="69" name="pole tekstowe 68">
            <a:extLst>
              <a:ext uri="{FF2B5EF4-FFF2-40B4-BE49-F238E27FC236}">
                <a16:creationId xmlns:a16="http://schemas.microsoft.com/office/drawing/2014/main" id="{5DC771FE-6779-1443-9F0C-2D7ABB4BC67A}"/>
              </a:ext>
            </a:extLst>
          </p:cNvPr>
          <p:cNvSpPr txBox="1"/>
          <p:nvPr/>
        </p:nvSpPr>
        <p:spPr>
          <a:xfrm rot="19043943">
            <a:off x="4096452" y="5075441"/>
            <a:ext cx="19935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wspomnienia</a:t>
            </a:r>
          </a:p>
        </p:txBody>
      </p:sp>
      <p:sp>
        <p:nvSpPr>
          <p:cNvPr id="21" name="Chmurka 20">
            <a:extLst>
              <a:ext uri="{FF2B5EF4-FFF2-40B4-BE49-F238E27FC236}">
                <a16:creationId xmlns:a16="http://schemas.microsoft.com/office/drawing/2014/main" id="{9F078751-9A4F-FF4A-818A-869BE13D920D}"/>
              </a:ext>
            </a:extLst>
          </p:cNvPr>
          <p:cNvSpPr/>
          <p:nvPr/>
        </p:nvSpPr>
        <p:spPr>
          <a:xfrm>
            <a:off x="6995507" y="4060033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wola</a:t>
            </a:r>
          </a:p>
        </p:txBody>
      </p:sp>
      <p:sp>
        <p:nvSpPr>
          <p:cNvPr id="20" name="Chmurka 19">
            <a:extLst>
              <a:ext uri="{FF2B5EF4-FFF2-40B4-BE49-F238E27FC236}">
                <a16:creationId xmlns:a16="http://schemas.microsoft.com/office/drawing/2014/main" id="{3C75537D-3646-3D4E-BAAA-B13B4C336EE7}"/>
              </a:ext>
            </a:extLst>
          </p:cNvPr>
          <p:cNvSpPr/>
          <p:nvPr/>
        </p:nvSpPr>
        <p:spPr>
          <a:xfrm>
            <a:off x="6552606" y="4536030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synteza</a:t>
            </a:r>
          </a:p>
        </p:txBody>
      </p: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6300EE09-846C-EB42-8B01-164DAE824984}"/>
              </a:ext>
            </a:extLst>
          </p:cNvPr>
          <p:cNvCxnSpPr>
            <a:cxnSpLocks/>
          </p:cNvCxnSpPr>
          <p:nvPr/>
        </p:nvCxnSpPr>
        <p:spPr>
          <a:xfrm>
            <a:off x="7920683" y="4423721"/>
            <a:ext cx="746799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owolny kształt 38">
            <a:extLst>
              <a:ext uri="{FF2B5EF4-FFF2-40B4-BE49-F238E27FC236}">
                <a16:creationId xmlns:a16="http://schemas.microsoft.com/office/drawing/2014/main" id="{DA1254A2-5EE0-6A42-A424-9C74F8D6DD87}"/>
              </a:ext>
            </a:extLst>
          </p:cNvPr>
          <p:cNvSpPr/>
          <p:nvPr/>
        </p:nvSpPr>
        <p:spPr>
          <a:xfrm>
            <a:off x="5520369" y="51011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Dowolny kształt 39">
            <a:extLst>
              <a:ext uri="{FF2B5EF4-FFF2-40B4-BE49-F238E27FC236}">
                <a16:creationId xmlns:a16="http://schemas.microsoft.com/office/drawing/2014/main" id="{709B9862-2CD7-274C-8423-1AAFC586BFC7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pole tekstowe 67">
            <a:extLst>
              <a:ext uri="{FF2B5EF4-FFF2-40B4-BE49-F238E27FC236}">
                <a16:creationId xmlns:a16="http://schemas.microsoft.com/office/drawing/2014/main" id="{8A708013-7ADC-514D-BADF-ED9DBF9004BC}"/>
              </a:ext>
            </a:extLst>
          </p:cNvPr>
          <p:cNvSpPr txBox="1"/>
          <p:nvPr/>
        </p:nvSpPr>
        <p:spPr>
          <a:xfrm rot="20725283">
            <a:off x="6261935" y="4070704"/>
            <a:ext cx="19935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indukcja</a:t>
            </a:r>
          </a:p>
        </p:txBody>
      </p:sp>
      <p:cxnSp>
        <p:nvCxnSpPr>
          <p:cNvPr id="73" name="Łącznik prosty 72">
            <a:extLst>
              <a:ext uri="{FF2B5EF4-FFF2-40B4-BE49-F238E27FC236}">
                <a16:creationId xmlns:a16="http://schemas.microsoft.com/office/drawing/2014/main" id="{A0878747-C1A7-A743-AEEC-3D38EF334693}"/>
              </a:ext>
            </a:extLst>
          </p:cNvPr>
          <p:cNvCxnSpPr>
            <a:cxnSpLocks/>
          </p:cNvCxnSpPr>
          <p:nvPr/>
        </p:nvCxnSpPr>
        <p:spPr>
          <a:xfrm>
            <a:off x="3998088" y="5076288"/>
            <a:ext cx="657219" cy="333755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pole tekstowe 74">
            <a:extLst>
              <a:ext uri="{FF2B5EF4-FFF2-40B4-BE49-F238E27FC236}">
                <a16:creationId xmlns:a16="http://schemas.microsoft.com/office/drawing/2014/main" id="{BBC40944-FA78-4C4E-8C6A-431799EB551F}"/>
              </a:ext>
            </a:extLst>
          </p:cNvPr>
          <p:cNvSpPr txBox="1"/>
          <p:nvPr/>
        </p:nvSpPr>
        <p:spPr>
          <a:xfrm>
            <a:off x="7548559" y="4104046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decyzje</a:t>
            </a:r>
          </a:p>
        </p:txBody>
      </p:sp>
      <p:sp>
        <p:nvSpPr>
          <p:cNvPr id="76" name="pole tekstowe 75">
            <a:extLst>
              <a:ext uri="{FF2B5EF4-FFF2-40B4-BE49-F238E27FC236}">
                <a16:creationId xmlns:a16="http://schemas.microsoft.com/office/drawing/2014/main" id="{2FCBAD0A-D09C-2449-87B6-3AD59B2B9EA4}"/>
              </a:ext>
            </a:extLst>
          </p:cNvPr>
          <p:cNvSpPr txBox="1"/>
          <p:nvPr/>
        </p:nvSpPr>
        <p:spPr>
          <a:xfrm rot="20736481">
            <a:off x="7523320" y="4898826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odruchy</a:t>
            </a:r>
          </a:p>
        </p:txBody>
      </p:sp>
      <p:sp>
        <p:nvSpPr>
          <p:cNvPr id="54" name="Tytuł 2">
            <a:extLst>
              <a:ext uri="{FF2B5EF4-FFF2-40B4-BE49-F238E27FC236}">
                <a16:creationId xmlns:a16="http://schemas.microsoft.com/office/drawing/2014/main" id="{CADC8FAC-78F8-514D-8B19-278C73341934}"/>
              </a:ext>
            </a:extLst>
          </p:cNvPr>
          <p:cNvSpPr txBox="1">
            <a:spLocks/>
          </p:cNvSpPr>
          <p:nvPr/>
        </p:nvSpPr>
        <p:spPr>
          <a:xfrm>
            <a:off x="295762" y="22564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>
                <a:solidFill>
                  <a:srgbClr val="FF0000"/>
                </a:solidFill>
              </a:rPr>
              <a:t>Pomocnicze elementy</a:t>
            </a:r>
          </a:p>
        </p:txBody>
      </p:sp>
      <p:sp>
        <p:nvSpPr>
          <p:cNvPr id="72" name="Walec 71">
            <a:extLst>
              <a:ext uri="{FF2B5EF4-FFF2-40B4-BE49-F238E27FC236}">
                <a16:creationId xmlns:a16="http://schemas.microsoft.com/office/drawing/2014/main" id="{334866B5-9DDB-5A40-A19D-99E5471F9E79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77" name="Sześcian 76">
            <a:extLst>
              <a:ext uri="{FF2B5EF4-FFF2-40B4-BE49-F238E27FC236}">
                <a16:creationId xmlns:a16="http://schemas.microsoft.com/office/drawing/2014/main" id="{FC90A653-41C7-3944-B666-4545B330EDC5}"/>
              </a:ext>
            </a:extLst>
          </p:cNvPr>
          <p:cNvSpPr/>
          <p:nvPr/>
        </p:nvSpPr>
        <p:spPr>
          <a:xfrm>
            <a:off x="6163209" y="5487838"/>
            <a:ext cx="1061156" cy="402203"/>
          </a:xfrm>
          <a:prstGeom prst="cube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hormony</a:t>
            </a:r>
            <a:endParaRPr lang="pl-PL" sz="1600" dirty="0">
              <a:solidFill>
                <a:srgbClr val="194F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96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31" name="Owal 29">
            <a:extLst>
              <a:ext uri="{FF2B5EF4-FFF2-40B4-BE49-F238E27FC236}">
                <a16:creationId xmlns:a16="http://schemas.microsoft.com/office/drawing/2014/main" id="{D398D612-15B3-7049-BA11-94D327D326EF}"/>
              </a:ext>
            </a:extLst>
          </p:cNvPr>
          <p:cNvSpPr/>
          <p:nvPr/>
        </p:nvSpPr>
        <p:spPr>
          <a:xfrm>
            <a:off x="7547199" y="1258838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 Święty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30F08BA5-A4C7-8940-BD24-CE6819568B54}"/>
              </a:ext>
            </a:extLst>
          </p:cNvPr>
          <p:cNvSpPr txBox="1"/>
          <p:nvPr/>
        </p:nvSpPr>
        <p:spPr>
          <a:xfrm>
            <a:off x="4553808" y="1636190"/>
            <a:ext cx="2726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r">
              <a:defRPr sz="2400" b="1" i="1">
                <a:solidFill>
                  <a:srgbClr val="FF0000"/>
                </a:solidFill>
              </a:defRPr>
            </a:lvl1pPr>
          </a:lstStyle>
          <a:p>
            <a:r>
              <a:rPr lang="pl-PL" dirty="0"/>
              <a:t>objawienie</a:t>
            </a:r>
          </a:p>
          <a:p>
            <a:r>
              <a:rPr lang="pl-PL" dirty="0"/>
              <a:t>inspiracja</a:t>
            </a:r>
          </a:p>
        </p:txBody>
      </p:sp>
      <p:sp>
        <p:nvSpPr>
          <p:cNvPr id="35" name="Tytuł 2">
            <a:extLst>
              <a:ext uri="{FF2B5EF4-FFF2-40B4-BE49-F238E27FC236}">
                <a16:creationId xmlns:a16="http://schemas.microsoft.com/office/drawing/2014/main" id="{FC015C4B-A3C7-1B4D-B45E-9B2DBC658D6C}"/>
              </a:ext>
            </a:extLst>
          </p:cNvPr>
          <p:cNvSpPr txBox="1">
            <a:spLocks/>
          </p:cNvSpPr>
          <p:nvPr/>
        </p:nvSpPr>
        <p:spPr>
          <a:xfrm>
            <a:off x="295762" y="22564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>
                <a:solidFill>
                  <a:srgbClr val="FF0000"/>
                </a:solidFill>
              </a:rPr>
              <a:t>Obrazek wyjściowy</a:t>
            </a:r>
            <a:br>
              <a:rPr lang="pl-PL" sz="3200" b="1" dirty="0">
                <a:solidFill>
                  <a:srgbClr val="FF0000"/>
                </a:solidFill>
              </a:rPr>
            </a:br>
            <a:r>
              <a:rPr lang="pl-PL" sz="3200" b="1" dirty="0">
                <a:solidFill>
                  <a:srgbClr val="FF0000"/>
                </a:solidFill>
              </a:rPr>
              <a:t>Z tego usuwać !</a:t>
            </a:r>
          </a:p>
        </p:txBody>
      </p:sp>
      <p:sp>
        <p:nvSpPr>
          <p:cNvPr id="40" name="Chmurka 39">
            <a:extLst>
              <a:ext uri="{FF2B5EF4-FFF2-40B4-BE49-F238E27FC236}">
                <a16:creationId xmlns:a16="http://schemas.microsoft.com/office/drawing/2014/main" id="{2263D317-3B11-8D47-B3C2-E78107FEEF8F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sp>
        <p:nvSpPr>
          <p:cNvPr id="32" name="Owal 29">
            <a:extLst>
              <a:ext uri="{FF2B5EF4-FFF2-40B4-BE49-F238E27FC236}">
                <a16:creationId xmlns:a16="http://schemas.microsoft.com/office/drawing/2014/main" id="{05D088F8-9864-3F41-AE80-AB3458FE2853}"/>
              </a:ext>
            </a:extLst>
          </p:cNvPr>
          <p:cNvSpPr/>
          <p:nvPr/>
        </p:nvSpPr>
        <p:spPr>
          <a:xfrm>
            <a:off x="7152264" y="2209742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Łuk 59">
            <a:extLst>
              <a:ext uri="{FF2B5EF4-FFF2-40B4-BE49-F238E27FC236}">
                <a16:creationId xmlns:a16="http://schemas.microsoft.com/office/drawing/2014/main" id="{CDFF5090-DB48-1847-8C5A-580F19024823}"/>
              </a:ext>
            </a:extLst>
          </p:cNvPr>
          <p:cNvSpPr/>
          <p:nvPr/>
        </p:nvSpPr>
        <p:spPr>
          <a:xfrm rot="10078800" flipV="1">
            <a:off x="4837809" y="2494287"/>
            <a:ext cx="3089417" cy="1999104"/>
          </a:xfrm>
          <a:prstGeom prst="arc">
            <a:avLst>
              <a:gd name="adj1" fmla="val 12124130"/>
              <a:gd name="adj2" fmla="val 1268793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4" name="Łącznik prosty 63">
            <a:extLst>
              <a:ext uri="{FF2B5EF4-FFF2-40B4-BE49-F238E27FC236}">
                <a16:creationId xmlns:a16="http://schemas.microsoft.com/office/drawing/2014/main" id="{B2B17521-05B6-EB43-A46D-918D57268168}"/>
              </a:ext>
            </a:extLst>
          </p:cNvPr>
          <p:cNvCxnSpPr>
            <a:cxnSpLocks/>
          </p:cNvCxnSpPr>
          <p:nvPr/>
        </p:nvCxnSpPr>
        <p:spPr>
          <a:xfrm flipH="1">
            <a:off x="8003884" y="1180610"/>
            <a:ext cx="869168" cy="1922316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2AD69D71-D4A8-444C-95F8-DD4A432BCA0D}"/>
              </a:ext>
            </a:extLst>
          </p:cNvPr>
          <p:cNvSpPr txBox="1"/>
          <p:nvPr/>
        </p:nvSpPr>
        <p:spPr>
          <a:xfrm>
            <a:off x="1288394" y="5074416"/>
            <a:ext cx="210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dirty="0">
                <a:solidFill>
                  <a:srgbClr val="FF0000"/>
                </a:solidFill>
              </a:rPr>
              <a:t>odczuwanie</a:t>
            </a:r>
          </a:p>
          <a:p>
            <a:r>
              <a:rPr lang="pl-PL" dirty="0">
                <a:solidFill>
                  <a:srgbClr val="FF0000"/>
                </a:solidFill>
              </a:rPr>
              <a:t>poznawanie</a:t>
            </a:r>
          </a:p>
          <a:p>
            <a:r>
              <a:rPr lang="pl-PL" dirty="0">
                <a:solidFill>
                  <a:srgbClr val="FF0000"/>
                </a:solidFill>
              </a:rPr>
              <a:t>badanie</a:t>
            </a:r>
          </a:p>
        </p:txBody>
      </p:sp>
      <p:sp>
        <p:nvSpPr>
          <p:cNvPr id="66" name="pole tekstowe 65">
            <a:extLst>
              <a:ext uri="{FF2B5EF4-FFF2-40B4-BE49-F238E27FC236}">
                <a16:creationId xmlns:a16="http://schemas.microsoft.com/office/drawing/2014/main" id="{EF696577-89FA-8F45-8EA2-73C87024BC22}"/>
              </a:ext>
            </a:extLst>
          </p:cNvPr>
          <p:cNvSpPr txBox="1"/>
          <p:nvPr/>
        </p:nvSpPr>
        <p:spPr>
          <a:xfrm>
            <a:off x="8116331" y="5251887"/>
            <a:ext cx="272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r>
              <a:rPr lang="pl-PL" dirty="0">
                <a:solidFill>
                  <a:srgbClr val="FF0000"/>
                </a:solidFill>
              </a:rPr>
              <a:t>działania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komunikowanie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przemieszczanie się</a:t>
            </a:r>
          </a:p>
        </p:txBody>
      </p:sp>
      <p:cxnSp>
        <p:nvCxnSpPr>
          <p:cNvPr id="67" name="Łącznik prosty 66">
            <a:extLst>
              <a:ext uri="{FF2B5EF4-FFF2-40B4-BE49-F238E27FC236}">
                <a16:creationId xmlns:a16="http://schemas.microsoft.com/office/drawing/2014/main" id="{8C9A506F-A9D6-BD44-8678-5FD52BE5B312}"/>
              </a:ext>
            </a:extLst>
          </p:cNvPr>
          <p:cNvCxnSpPr>
            <a:cxnSpLocks/>
          </p:cNvCxnSpPr>
          <p:nvPr/>
        </p:nvCxnSpPr>
        <p:spPr>
          <a:xfrm>
            <a:off x="7212689" y="1442905"/>
            <a:ext cx="574182" cy="1712891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070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9" name="Grupa 38">
            <a:extLst>
              <a:ext uri="{FF2B5EF4-FFF2-40B4-BE49-F238E27FC236}">
                <a16:creationId xmlns:a16="http://schemas.microsoft.com/office/drawing/2014/main" id="{539B8F26-377D-0745-AA19-74B77B4CD1F5}"/>
              </a:ext>
            </a:extLst>
          </p:cNvPr>
          <p:cNvGrpSpPr/>
          <p:nvPr/>
        </p:nvGrpSpPr>
        <p:grpSpPr>
          <a:xfrm>
            <a:off x="4328499" y="2916195"/>
            <a:ext cx="3939720" cy="3101546"/>
            <a:chOff x="4328499" y="2916195"/>
            <a:chExt cx="3939720" cy="3101546"/>
          </a:xfrm>
        </p:grpSpPr>
        <p:sp>
          <p:nvSpPr>
            <p:cNvPr id="40" name="Chmurka 39">
              <a:extLst>
                <a:ext uri="{FF2B5EF4-FFF2-40B4-BE49-F238E27FC236}">
                  <a16:creationId xmlns:a16="http://schemas.microsoft.com/office/drawing/2014/main" id="{2263D317-3B11-8D47-B3C2-E78107FEEF8F}"/>
                </a:ext>
              </a:extLst>
            </p:cNvPr>
            <p:cNvSpPr/>
            <p:nvPr/>
          </p:nvSpPr>
          <p:spPr>
            <a:xfrm>
              <a:off x="4732640" y="2916195"/>
              <a:ext cx="3188043" cy="3101546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Procesy myślowe</a:t>
              </a:r>
            </a:p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(zamysł)</a:t>
              </a:r>
            </a:p>
          </p:txBody>
        </p:sp>
        <p:sp>
          <p:nvSpPr>
            <p:cNvPr id="41" name="Sześcian 40">
              <a:extLst>
                <a:ext uri="{FF2B5EF4-FFF2-40B4-BE49-F238E27FC236}">
                  <a16:creationId xmlns:a16="http://schemas.microsoft.com/office/drawing/2014/main" id="{8BFE61FB-6071-4C48-B450-678DAA8B1C6C}"/>
                </a:ext>
              </a:extLst>
            </p:cNvPr>
            <p:cNvSpPr/>
            <p:nvPr/>
          </p:nvSpPr>
          <p:spPr>
            <a:xfrm>
              <a:off x="5649871" y="5045419"/>
              <a:ext cx="1058211" cy="473867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mózg</a:t>
              </a:r>
            </a:p>
          </p:txBody>
        </p:sp>
        <p:sp>
          <p:nvSpPr>
            <p:cNvPr id="42" name="Chmurka 41">
              <a:extLst>
                <a:ext uri="{FF2B5EF4-FFF2-40B4-BE49-F238E27FC236}">
                  <a16:creationId xmlns:a16="http://schemas.microsoft.com/office/drawing/2014/main" id="{4FE68A85-D439-5645-9910-57C6A60A72F2}"/>
                </a:ext>
              </a:extLst>
            </p:cNvPr>
            <p:cNvSpPr/>
            <p:nvPr/>
          </p:nvSpPr>
          <p:spPr>
            <a:xfrm>
              <a:off x="4740340" y="3988579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emocje</a:t>
              </a:r>
            </a:p>
          </p:txBody>
        </p:sp>
        <p:sp>
          <p:nvSpPr>
            <p:cNvPr id="43" name="Chmurka 42">
              <a:extLst>
                <a:ext uri="{FF2B5EF4-FFF2-40B4-BE49-F238E27FC236}">
                  <a16:creationId xmlns:a16="http://schemas.microsoft.com/office/drawing/2014/main" id="{D7138351-BFDC-D54C-9EBF-8F9AFE9553C0}"/>
                </a:ext>
              </a:extLst>
            </p:cNvPr>
            <p:cNvSpPr/>
            <p:nvPr/>
          </p:nvSpPr>
          <p:spPr>
            <a:xfrm>
              <a:off x="4328499" y="4483187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analiza</a:t>
              </a:r>
            </a:p>
          </p:txBody>
        </p:sp>
        <p:sp>
          <p:nvSpPr>
            <p:cNvPr id="44" name="Chmurka 43">
              <a:extLst>
                <a:ext uri="{FF2B5EF4-FFF2-40B4-BE49-F238E27FC236}">
                  <a16:creationId xmlns:a16="http://schemas.microsoft.com/office/drawing/2014/main" id="{EA012A4F-587D-DE40-BA13-5EEC1D5A2954}"/>
                </a:ext>
              </a:extLst>
            </p:cNvPr>
            <p:cNvSpPr/>
            <p:nvPr/>
          </p:nvSpPr>
          <p:spPr>
            <a:xfrm>
              <a:off x="5647944" y="4250497"/>
              <a:ext cx="1420958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charakter</a:t>
              </a:r>
            </a:p>
          </p:txBody>
        </p:sp>
        <p:sp>
          <p:nvSpPr>
            <p:cNvPr id="52" name="Chmurka 51">
              <a:extLst>
                <a:ext uri="{FF2B5EF4-FFF2-40B4-BE49-F238E27FC236}">
                  <a16:creationId xmlns:a16="http://schemas.microsoft.com/office/drawing/2014/main" id="{C44422A3-9BF6-E047-984B-E138E8777B19}"/>
                </a:ext>
              </a:extLst>
            </p:cNvPr>
            <p:cNvSpPr/>
            <p:nvPr/>
          </p:nvSpPr>
          <p:spPr>
            <a:xfrm>
              <a:off x="6995507" y="4060033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wola</a:t>
              </a:r>
            </a:p>
          </p:txBody>
        </p:sp>
        <p:sp>
          <p:nvSpPr>
            <p:cNvPr id="53" name="Chmurka 52">
              <a:extLst>
                <a:ext uri="{FF2B5EF4-FFF2-40B4-BE49-F238E27FC236}">
                  <a16:creationId xmlns:a16="http://schemas.microsoft.com/office/drawing/2014/main" id="{B5E891BE-B7F3-0748-8505-4C4670FBB990}"/>
                </a:ext>
              </a:extLst>
            </p:cNvPr>
            <p:cNvSpPr/>
            <p:nvPr/>
          </p:nvSpPr>
          <p:spPr>
            <a:xfrm>
              <a:off x="6552606" y="4536030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synteza</a:t>
              </a:r>
            </a:p>
          </p:txBody>
        </p:sp>
        <p:sp>
          <p:nvSpPr>
            <p:cNvPr id="54" name="Sześcian 53">
              <a:extLst>
                <a:ext uri="{FF2B5EF4-FFF2-40B4-BE49-F238E27FC236}">
                  <a16:creationId xmlns:a16="http://schemas.microsoft.com/office/drawing/2014/main" id="{1708CD23-C335-AC45-A352-5004232BDC16}"/>
                </a:ext>
              </a:extLst>
            </p:cNvPr>
            <p:cNvSpPr/>
            <p:nvPr/>
          </p:nvSpPr>
          <p:spPr>
            <a:xfrm>
              <a:off x="6163209" y="5487838"/>
              <a:ext cx="1061156" cy="402203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hormony</a:t>
              </a:r>
              <a:endParaRPr lang="pl-PL" sz="1600" dirty="0">
                <a:solidFill>
                  <a:srgbClr val="194F31"/>
                </a:solidFill>
              </a:endParaRPr>
            </a:p>
          </p:txBody>
        </p:sp>
      </p:grp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Teistyczny model człowieka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59" name="Tytuł 2">
            <a:extLst>
              <a:ext uri="{FF2B5EF4-FFF2-40B4-BE49-F238E27FC236}">
                <a16:creationId xmlns:a16="http://schemas.microsoft.com/office/drawing/2014/main" id="{EBD837BC-E6B5-7643-8702-1A21B9BB8879}"/>
              </a:ext>
            </a:extLst>
          </p:cNvPr>
          <p:cNvSpPr txBox="1">
            <a:spLocks/>
          </p:cNvSpPr>
          <p:nvPr/>
        </p:nvSpPr>
        <p:spPr>
          <a:xfrm>
            <a:off x="295762" y="22564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>
                <a:solidFill>
                  <a:srgbClr val="FF0000"/>
                </a:solidFill>
              </a:rPr>
              <a:t>Obrazek wyjściowy</a:t>
            </a:r>
            <a:br>
              <a:rPr lang="pl-PL" sz="3200" b="1" dirty="0">
                <a:solidFill>
                  <a:srgbClr val="FF0000"/>
                </a:solidFill>
              </a:rPr>
            </a:br>
            <a:r>
              <a:rPr lang="pl-PL" sz="3200" b="1" dirty="0">
                <a:solidFill>
                  <a:srgbClr val="FF0000"/>
                </a:solidFill>
              </a:rPr>
              <a:t>Z tego usuwać !</a:t>
            </a:r>
          </a:p>
        </p:txBody>
      </p:sp>
      <p:sp>
        <p:nvSpPr>
          <p:cNvPr id="63" name="Walec 62">
            <a:extLst>
              <a:ext uri="{FF2B5EF4-FFF2-40B4-BE49-F238E27FC236}">
                <a16:creationId xmlns:a16="http://schemas.microsoft.com/office/drawing/2014/main" id="{FB71CA1A-969E-DB4D-BDD9-AFBF5766EC3A}"/>
              </a:ext>
            </a:extLst>
          </p:cNvPr>
          <p:cNvSpPr/>
          <p:nvPr/>
        </p:nvSpPr>
        <p:spPr>
          <a:xfrm>
            <a:off x="7837675" y="5111945"/>
            <a:ext cx="709362" cy="683373"/>
          </a:xfrm>
          <a:prstGeom prst="can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200" dirty="0">
                <a:solidFill>
                  <a:srgbClr val="923E83"/>
                </a:solidFill>
              </a:rPr>
              <a:t>Pamięć mięśniowa</a:t>
            </a:r>
          </a:p>
        </p:txBody>
      </p:sp>
    </p:spTree>
    <p:extLst>
      <p:ext uri="{BB962C8B-B14F-4D97-AF65-F5344CB8AC3E}">
        <p14:creationId xmlns:p14="http://schemas.microsoft.com/office/powerpoint/2010/main" val="206300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F53A7F-C9DF-7448-90F0-BA80AB4EB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XVII wiek i kluczowe dla baroku pytanie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EA745A-0ED3-304D-AFF5-ABE79C58A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René</a:t>
            </a:r>
            <a:r>
              <a:rPr lang="pl-PL" dirty="0"/>
              <a:t> Descartes (Kartezjusz)</a:t>
            </a:r>
          </a:p>
          <a:p>
            <a:pPr>
              <a:buFontTx/>
              <a:buChar char="-"/>
            </a:pPr>
            <a:r>
              <a:rPr lang="pl-PL" i="1" dirty="0"/>
              <a:t>Czy jestem?</a:t>
            </a:r>
          </a:p>
          <a:p>
            <a:pPr>
              <a:buFontTx/>
              <a:buChar char="-"/>
            </a:pPr>
            <a:r>
              <a:rPr lang="pl-PL" i="1" dirty="0"/>
              <a:t>Myślę wiec jestem</a:t>
            </a:r>
            <a:r>
              <a:rPr lang="pl-PL" dirty="0"/>
              <a:t> (łac. </a:t>
            </a:r>
            <a:r>
              <a:rPr lang="pl-PL" i="1" dirty="0"/>
              <a:t>Cogito ergo sum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Kolejne pytania:</a:t>
            </a:r>
          </a:p>
          <a:p>
            <a:pPr marL="0" indent="0">
              <a:buNone/>
            </a:pPr>
            <a:r>
              <a:rPr lang="pl-PL" dirty="0"/>
              <a:t>	- Ale jak myślę?</a:t>
            </a:r>
          </a:p>
          <a:p>
            <a:pPr marL="0" indent="0">
              <a:buNone/>
            </a:pPr>
            <a:r>
              <a:rPr lang="pl-PL" dirty="0"/>
              <a:t>		- Czym myślę?</a:t>
            </a:r>
          </a:p>
          <a:p>
            <a:pPr marL="0" indent="0">
              <a:buNone/>
            </a:pPr>
            <a:r>
              <a:rPr lang="pl-PL" dirty="0"/>
              <a:t>			- Po co myślę, czyli co jest produktem myślenia?</a:t>
            </a:r>
          </a:p>
        </p:txBody>
      </p:sp>
    </p:spTree>
    <p:extLst>
      <p:ext uri="{BB962C8B-B14F-4D97-AF65-F5344CB8AC3E}">
        <p14:creationId xmlns:p14="http://schemas.microsoft.com/office/powerpoint/2010/main" val="407525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6EC9C5-3C25-DB47-982E-D9BDD6B1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Ilustracje z dzieła </a:t>
            </a:r>
            <a:r>
              <a:rPr lang="pl-PL" sz="3600" dirty="0" err="1"/>
              <a:t>René</a:t>
            </a:r>
            <a:r>
              <a:rPr lang="pl-PL" sz="3600" dirty="0"/>
              <a:t> Descartes (Kartezjusz):</a:t>
            </a:r>
            <a:br>
              <a:rPr lang="pl-PL" sz="3600" dirty="0"/>
            </a:br>
            <a:r>
              <a:rPr lang="pl-PL" sz="3600" i="1" dirty="0" err="1"/>
              <a:t>L’homme</a:t>
            </a:r>
            <a:r>
              <a:rPr lang="pl-PL" sz="3600" i="1" dirty="0"/>
              <a:t>, et </a:t>
            </a:r>
            <a:r>
              <a:rPr lang="pl-PL" sz="3600" i="1" dirty="0" err="1"/>
              <a:t>un</a:t>
            </a:r>
            <a:r>
              <a:rPr lang="pl-PL" sz="3600" i="1" dirty="0"/>
              <a:t> </a:t>
            </a:r>
            <a:r>
              <a:rPr lang="pl-PL" sz="3600" i="1" dirty="0" err="1"/>
              <a:t>Traitté</a:t>
            </a:r>
            <a:r>
              <a:rPr lang="pl-PL" sz="3600" i="1" dirty="0"/>
              <a:t> de la </a:t>
            </a:r>
            <a:r>
              <a:rPr lang="pl-PL" sz="3600" i="1" dirty="0" err="1"/>
              <a:t>formation</a:t>
            </a:r>
            <a:r>
              <a:rPr lang="pl-PL" sz="3600" i="1" dirty="0"/>
              <a:t> </a:t>
            </a:r>
            <a:r>
              <a:rPr lang="pl-PL" sz="3600" i="1" dirty="0" err="1"/>
              <a:t>du</a:t>
            </a:r>
            <a:r>
              <a:rPr lang="pl-PL" sz="3600" i="1" dirty="0"/>
              <a:t> </a:t>
            </a:r>
            <a:r>
              <a:rPr lang="pl-PL" sz="3600" i="1" dirty="0" err="1"/>
              <a:t>foetus</a:t>
            </a:r>
            <a:r>
              <a:rPr lang="pl-PL" sz="3600" dirty="0"/>
              <a:t>, 1664.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33B762-CB46-CB4D-97F3-2D6782921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3816" y="2290103"/>
            <a:ext cx="3450339" cy="4187129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85058657-CE20-164D-B72D-254C94C39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438018" y="2360232"/>
            <a:ext cx="3724995" cy="3939213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1915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EA5F788A-81D1-B248-86CC-B89363B2A5BB}"/>
              </a:ext>
            </a:extLst>
          </p:cNvPr>
          <p:cNvSpPr txBox="1"/>
          <p:nvPr/>
        </p:nvSpPr>
        <p:spPr>
          <a:xfrm>
            <a:off x="1288394" y="5074416"/>
            <a:ext cx="210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dirty="0">
                <a:solidFill>
                  <a:srgbClr val="FF0000"/>
                </a:solidFill>
              </a:rPr>
              <a:t>odczuwanie</a:t>
            </a:r>
          </a:p>
          <a:p>
            <a:r>
              <a:rPr lang="pl-PL" dirty="0">
                <a:solidFill>
                  <a:srgbClr val="FF0000"/>
                </a:solidFill>
              </a:rPr>
              <a:t>poznawanie</a:t>
            </a:r>
          </a:p>
          <a:p>
            <a:r>
              <a:rPr lang="pl-PL" dirty="0">
                <a:solidFill>
                  <a:srgbClr val="FF0000"/>
                </a:solidFill>
              </a:rPr>
              <a:t>badanie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5BB6C23A-8954-A340-99BD-32728C424DB5}"/>
              </a:ext>
            </a:extLst>
          </p:cNvPr>
          <p:cNvSpPr txBox="1"/>
          <p:nvPr/>
        </p:nvSpPr>
        <p:spPr>
          <a:xfrm>
            <a:off x="8116331" y="5251887"/>
            <a:ext cx="272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r>
              <a:rPr lang="pl-PL" dirty="0">
                <a:solidFill>
                  <a:srgbClr val="FF0000"/>
                </a:solidFill>
              </a:rPr>
              <a:t>działania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komunikowanie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przemieszczanie się</a:t>
            </a:r>
          </a:p>
        </p:txBody>
      </p:sp>
      <p:sp>
        <p:nvSpPr>
          <p:cNvPr id="40" name="Chmurka 39">
            <a:extLst>
              <a:ext uri="{FF2B5EF4-FFF2-40B4-BE49-F238E27FC236}">
                <a16:creationId xmlns:a16="http://schemas.microsoft.com/office/drawing/2014/main" id="{2263D317-3B11-8D47-B3C2-E78107FEEF8F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D43829D5-ED35-3943-B5EB-59FF48C7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Naturalistyczny model </a:t>
            </a:r>
            <a:br>
              <a:rPr lang="pl-PL" dirty="0"/>
            </a:br>
            <a:r>
              <a:rPr lang="pl-PL" dirty="0"/>
              <a:t>informacyjny człowieka</a:t>
            </a:r>
          </a:p>
        </p:txBody>
      </p:sp>
    </p:spTree>
    <p:extLst>
      <p:ext uri="{BB962C8B-B14F-4D97-AF65-F5344CB8AC3E}">
        <p14:creationId xmlns:p14="http://schemas.microsoft.com/office/powerpoint/2010/main" val="419118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9" name="Grupa 38">
            <a:extLst>
              <a:ext uri="{FF2B5EF4-FFF2-40B4-BE49-F238E27FC236}">
                <a16:creationId xmlns:a16="http://schemas.microsoft.com/office/drawing/2014/main" id="{539B8F26-377D-0745-AA19-74B77B4CD1F5}"/>
              </a:ext>
            </a:extLst>
          </p:cNvPr>
          <p:cNvGrpSpPr/>
          <p:nvPr/>
        </p:nvGrpSpPr>
        <p:grpSpPr>
          <a:xfrm>
            <a:off x="4328499" y="2916195"/>
            <a:ext cx="3939720" cy="3101546"/>
            <a:chOff x="4328499" y="2916195"/>
            <a:chExt cx="3939720" cy="3101546"/>
          </a:xfrm>
        </p:grpSpPr>
        <p:sp>
          <p:nvSpPr>
            <p:cNvPr id="40" name="Chmurka 39">
              <a:extLst>
                <a:ext uri="{FF2B5EF4-FFF2-40B4-BE49-F238E27FC236}">
                  <a16:creationId xmlns:a16="http://schemas.microsoft.com/office/drawing/2014/main" id="{2263D317-3B11-8D47-B3C2-E78107FEEF8F}"/>
                </a:ext>
              </a:extLst>
            </p:cNvPr>
            <p:cNvSpPr/>
            <p:nvPr/>
          </p:nvSpPr>
          <p:spPr>
            <a:xfrm>
              <a:off x="4732640" y="2916195"/>
              <a:ext cx="3188043" cy="3101546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Procesy myślowe</a:t>
              </a:r>
            </a:p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(zamysł)</a:t>
              </a:r>
            </a:p>
          </p:txBody>
        </p:sp>
        <p:sp>
          <p:nvSpPr>
            <p:cNvPr id="41" name="Sześcian 40">
              <a:extLst>
                <a:ext uri="{FF2B5EF4-FFF2-40B4-BE49-F238E27FC236}">
                  <a16:creationId xmlns:a16="http://schemas.microsoft.com/office/drawing/2014/main" id="{8BFE61FB-6071-4C48-B450-678DAA8B1C6C}"/>
                </a:ext>
              </a:extLst>
            </p:cNvPr>
            <p:cNvSpPr/>
            <p:nvPr/>
          </p:nvSpPr>
          <p:spPr>
            <a:xfrm>
              <a:off x="5649871" y="5045419"/>
              <a:ext cx="1058211" cy="473867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mózg</a:t>
              </a:r>
            </a:p>
          </p:txBody>
        </p:sp>
        <p:sp>
          <p:nvSpPr>
            <p:cNvPr id="42" name="Chmurka 41">
              <a:extLst>
                <a:ext uri="{FF2B5EF4-FFF2-40B4-BE49-F238E27FC236}">
                  <a16:creationId xmlns:a16="http://schemas.microsoft.com/office/drawing/2014/main" id="{4FE68A85-D439-5645-9910-57C6A60A72F2}"/>
                </a:ext>
              </a:extLst>
            </p:cNvPr>
            <p:cNvSpPr/>
            <p:nvPr/>
          </p:nvSpPr>
          <p:spPr>
            <a:xfrm>
              <a:off x="4740340" y="3988579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emocje</a:t>
              </a:r>
            </a:p>
          </p:txBody>
        </p:sp>
        <p:sp>
          <p:nvSpPr>
            <p:cNvPr id="43" name="Chmurka 42">
              <a:extLst>
                <a:ext uri="{FF2B5EF4-FFF2-40B4-BE49-F238E27FC236}">
                  <a16:creationId xmlns:a16="http://schemas.microsoft.com/office/drawing/2014/main" id="{D7138351-BFDC-D54C-9EBF-8F9AFE9553C0}"/>
                </a:ext>
              </a:extLst>
            </p:cNvPr>
            <p:cNvSpPr/>
            <p:nvPr/>
          </p:nvSpPr>
          <p:spPr>
            <a:xfrm>
              <a:off x="4328499" y="4483187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analiza</a:t>
              </a:r>
            </a:p>
          </p:txBody>
        </p:sp>
        <p:sp>
          <p:nvSpPr>
            <p:cNvPr id="44" name="Chmurka 43">
              <a:extLst>
                <a:ext uri="{FF2B5EF4-FFF2-40B4-BE49-F238E27FC236}">
                  <a16:creationId xmlns:a16="http://schemas.microsoft.com/office/drawing/2014/main" id="{EA012A4F-587D-DE40-BA13-5EEC1D5A2954}"/>
                </a:ext>
              </a:extLst>
            </p:cNvPr>
            <p:cNvSpPr/>
            <p:nvPr/>
          </p:nvSpPr>
          <p:spPr>
            <a:xfrm>
              <a:off x="5647944" y="4250497"/>
              <a:ext cx="1420958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charakter</a:t>
              </a:r>
            </a:p>
          </p:txBody>
        </p:sp>
        <p:sp>
          <p:nvSpPr>
            <p:cNvPr id="52" name="Chmurka 51">
              <a:extLst>
                <a:ext uri="{FF2B5EF4-FFF2-40B4-BE49-F238E27FC236}">
                  <a16:creationId xmlns:a16="http://schemas.microsoft.com/office/drawing/2014/main" id="{C44422A3-9BF6-E047-984B-E138E8777B19}"/>
                </a:ext>
              </a:extLst>
            </p:cNvPr>
            <p:cNvSpPr/>
            <p:nvPr/>
          </p:nvSpPr>
          <p:spPr>
            <a:xfrm>
              <a:off x="6995507" y="4060033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wola</a:t>
              </a:r>
            </a:p>
          </p:txBody>
        </p:sp>
        <p:sp>
          <p:nvSpPr>
            <p:cNvPr id="53" name="Chmurka 52">
              <a:extLst>
                <a:ext uri="{FF2B5EF4-FFF2-40B4-BE49-F238E27FC236}">
                  <a16:creationId xmlns:a16="http://schemas.microsoft.com/office/drawing/2014/main" id="{B5E891BE-B7F3-0748-8505-4C4670FBB990}"/>
                </a:ext>
              </a:extLst>
            </p:cNvPr>
            <p:cNvSpPr/>
            <p:nvPr/>
          </p:nvSpPr>
          <p:spPr>
            <a:xfrm>
              <a:off x="6552606" y="4536030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synteza</a:t>
              </a:r>
            </a:p>
          </p:txBody>
        </p:sp>
        <p:sp>
          <p:nvSpPr>
            <p:cNvPr id="54" name="Sześcian 53">
              <a:extLst>
                <a:ext uri="{FF2B5EF4-FFF2-40B4-BE49-F238E27FC236}">
                  <a16:creationId xmlns:a16="http://schemas.microsoft.com/office/drawing/2014/main" id="{1708CD23-C335-AC45-A352-5004232BDC16}"/>
                </a:ext>
              </a:extLst>
            </p:cNvPr>
            <p:cNvSpPr/>
            <p:nvPr/>
          </p:nvSpPr>
          <p:spPr>
            <a:xfrm>
              <a:off x="6163209" y="5487838"/>
              <a:ext cx="1061156" cy="402203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hormony</a:t>
              </a:r>
              <a:endParaRPr lang="pl-PL" sz="1600" dirty="0">
                <a:solidFill>
                  <a:srgbClr val="194F31"/>
                </a:solidFill>
              </a:endParaRPr>
            </a:p>
          </p:txBody>
        </p:sp>
      </p:grp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71B80B1-5EF6-524A-987A-9C20FA517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Naturalistyczny model informacyjny </a:t>
            </a:r>
            <a:br>
              <a:rPr lang="pl-PL" dirty="0"/>
            </a:br>
            <a:r>
              <a:rPr lang="pl-PL" dirty="0"/>
              <a:t>człowieka ale więcej szczegółów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6568F599-C717-9D4C-B55D-B94A17980339}"/>
              </a:ext>
            </a:extLst>
          </p:cNvPr>
          <p:cNvSpPr txBox="1"/>
          <p:nvPr/>
        </p:nvSpPr>
        <p:spPr>
          <a:xfrm>
            <a:off x="1288394" y="5074416"/>
            <a:ext cx="210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dirty="0">
                <a:solidFill>
                  <a:srgbClr val="FF0000"/>
                </a:solidFill>
              </a:rPr>
              <a:t>odczuwanie</a:t>
            </a:r>
          </a:p>
          <a:p>
            <a:r>
              <a:rPr lang="pl-PL" dirty="0">
                <a:solidFill>
                  <a:srgbClr val="FF0000"/>
                </a:solidFill>
              </a:rPr>
              <a:t>poznawanie</a:t>
            </a:r>
          </a:p>
          <a:p>
            <a:r>
              <a:rPr lang="pl-PL" dirty="0">
                <a:solidFill>
                  <a:srgbClr val="FF0000"/>
                </a:solidFill>
              </a:rPr>
              <a:t>badanie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E1C8FFA7-DB2D-1042-9B0D-7E04FB9B93BC}"/>
              </a:ext>
            </a:extLst>
          </p:cNvPr>
          <p:cNvSpPr txBox="1"/>
          <p:nvPr/>
        </p:nvSpPr>
        <p:spPr>
          <a:xfrm>
            <a:off x="8116331" y="5251887"/>
            <a:ext cx="272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r>
              <a:rPr lang="pl-PL" dirty="0">
                <a:solidFill>
                  <a:srgbClr val="FF0000"/>
                </a:solidFill>
              </a:rPr>
              <a:t>działania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komunikowanie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przemieszczanie się</a:t>
            </a:r>
          </a:p>
        </p:txBody>
      </p:sp>
    </p:spTree>
    <p:extLst>
      <p:ext uri="{BB962C8B-B14F-4D97-AF65-F5344CB8AC3E}">
        <p14:creationId xmlns:p14="http://schemas.microsoft.com/office/powerpoint/2010/main" val="376297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2C3D48-08B8-C148-B964-0369EF772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Naturalistyczny obraz człowieka </a:t>
            </a:r>
            <a:br>
              <a:rPr lang="pl-PL" dirty="0"/>
            </a:br>
            <a:r>
              <a:rPr lang="pl-PL" dirty="0"/>
              <a:t>stworzony jest przez naturalistów :-)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371761-1A0F-7840-B54D-38B17202C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37893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i="0" dirty="0"/>
              <a:t>Człowiek zmysłowy (</a:t>
            </a:r>
            <a:r>
              <a:rPr lang="el-GR" dirty="0"/>
              <a:t>ψυχικός </a:t>
            </a:r>
            <a:r>
              <a:rPr lang="el-GR" dirty="0" err="1"/>
              <a:t>ἄνθρωπος</a:t>
            </a:r>
            <a:r>
              <a:rPr lang="el-GR" dirty="0"/>
              <a:t> - </a:t>
            </a:r>
            <a:r>
              <a:rPr lang="pl-PL" dirty="0" err="1"/>
              <a:t>psychikos</a:t>
            </a:r>
            <a:r>
              <a:rPr lang="pl-PL" dirty="0"/>
              <a:t> </a:t>
            </a:r>
            <a:r>
              <a:rPr lang="pl-PL" dirty="0" err="1"/>
              <a:t>anthrōpos</a:t>
            </a:r>
            <a:r>
              <a:rPr lang="pl-PL" i="0" dirty="0"/>
              <a:t>) nie przyjmuje tych rzeczy, które są z Ducha Bożego albowiem są dla niego głupotą i nie może ich poznać, ponieważ duchowo (</a:t>
            </a:r>
            <a:r>
              <a:rPr lang="el-GR" dirty="0" err="1"/>
              <a:t>πνευματικως</a:t>
            </a:r>
            <a:r>
              <a:rPr lang="pl-PL" dirty="0"/>
              <a:t> - </a:t>
            </a:r>
            <a:r>
              <a:rPr lang="pl-PL" dirty="0" err="1"/>
              <a:t>pneumatikōs</a:t>
            </a:r>
            <a:r>
              <a:rPr lang="pl-PL" i="0" dirty="0"/>
              <a:t>) są rozsądzane.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i="0" dirty="0"/>
              <a:t>(1Kor 2:14nn </a:t>
            </a:r>
            <a:r>
              <a:rPr lang="pl-PL" sz="1800" i="0" dirty="0" err="1"/>
              <a:t>tpnt</a:t>
            </a:r>
            <a:r>
              <a:rPr lang="pl-PL" sz="1800" i="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pl-PL" sz="1800" i="0" dirty="0"/>
          </a:p>
          <a:p>
            <a:pPr marL="0" indent="0">
              <a:lnSpc>
                <a:spcPct val="100000"/>
              </a:lnSpc>
              <a:buNone/>
            </a:pPr>
            <a:r>
              <a:rPr lang="pl-PL" i="0" dirty="0"/>
              <a:t>Głupiec rzekł w swym sercu: nie ma Boga.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i="0" dirty="0"/>
              <a:t>(Psalm 53)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B0BE965-58B8-F344-85F4-A576CAF7626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5364480"/>
            <a:ext cx="10515600" cy="1030702"/>
          </a:xfrm>
        </p:spPr>
        <p:txBody>
          <a:bodyPr>
            <a:normAutofit/>
          </a:bodyPr>
          <a:lstStyle/>
          <a:p>
            <a:r>
              <a:rPr lang="el-GR" sz="2000" i="1" dirty="0"/>
              <a:t>ψυχικός </a:t>
            </a:r>
            <a:r>
              <a:rPr lang="el-GR" sz="2000" i="1" dirty="0" err="1"/>
              <a:t>ἄνθρωπος</a:t>
            </a:r>
            <a:r>
              <a:rPr lang="el-GR" sz="2000" i="1" dirty="0"/>
              <a:t> - </a:t>
            </a:r>
            <a:r>
              <a:rPr lang="pl-PL" sz="2000" i="1" dirty="0" err="1"/>
              <a:t>psychikos</a:t>
            </a:r>
            <a:r>
              <a:rPr lang="pl-PL" sz="2000" i="1" dirty="0"/>
              <a:t> </a:t>
            </a:r>
            <a:r>
              <a:rPr lang="pl-PL" sz="2000" i="1" dirty="0" err="1"/>
              <a:t>anthrōpos</a:t>
            </a:r>
            <a:r>
              <a:rPr lang="pl-PL" sz="2000" dirty="0"/>
              <a:t> -&gt; Tłumaczone jest jako: człowiek zmysłowy, człowiek naturalny, człowiek cielesny?</a:t>
            </a:r>
          </a:p>
        </p:txBody>
      </p:sp>
    </p:spTree>
    <p:extLst>
      <p:ext uri="{BB962C8B-B14F-4D97-AF65-F5344CB8AC3E}">
        <p14:creationId xmlns:p14="http://schemas.microsoft.com/office/powerpoint/2010/main" val="132962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9" name="Grupa 38">
            <a:extLst>
              <a:ext uri="{FF2B5EF4-FFF2-40B4-BE49-F238E27FC236}">
                <a16:creationId xmlns:a16="http://schemas.microsoft.com/office/drawing/2014/main" id="{539B8F26-377D-0745-AA19-74B77B4CD1F5}"/>
              </a:ext>
            </a:extLst>
          </p:cNvPr>
          <p:cNvGrpSpPr/>
          <p:nvPr/>
        </p:nvGrpSpPr>
        <p:grpSpPr>
          <a:xfrm>
            <a:off x="4328499" y="2916195"/>
            <a:ext cx="3939720" cy="3101546"/>
            <a:chOff x="4328499" y="2916195"/>
            <a:chExt cx="3939720" cy="3101546"/>
          </a:xfrm>
        </p:grpSpPr>
        <p:sp>
          <p:nvSpPr>
            <p:cNvPr id="40" name="Chmurka 39">
              <a:extLst>
                <a:ext uri="{FF2B5EF4-FFF2-40B4-BE49-F238E27FC236}">
                  <a16:creationId xmlns:a16="http://schemas.microsoft.com/office/drawing/2014/main" id="{2263D317-3B11-8D47-B3C2-E78107FEEF8F}"/>
                </a:ext>
              </a:extLst>
            </p:cNvPr>
            <p:cNvSpPr/>
            <p:nvPr/>
          </p:nvSpPr>
          <p:spPr>
            <a:xfrm>
              <a:off x="4732640" y="2916195"/>
              <a:ext cx="3188043" cy="3101546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Procesy myślowe</a:t>
              </a:r>
            </a:p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(zamysł)</a:t>
              </a:r>
            </a:p>
          </p:txBody>
        </p:sp>
        <p:sp>
          <p:nvSpPr>
            <p:cNvPr id="41" name="Sześcian 40">
              <a:extLst>
                <a:ext uri="{FF2B5EF4-FFF2-40B4-BE49-F238E27FC236}">
                  <a16:creationId xmlns:a16="http://schemas.microsoft.com/office/drawing/2014/main" id="{8BFE61FB-6071-4C48-B450-678DAA8B1C6C}"/>
                </a:ext>
              </a:extLst>
            </p:cNvPr>
            <p:cNvSpPr/>
            <p:nvPr/>
          </p:nvSpPr>
          <p:spPr>
            <a:xfrm>
              <a:off x="5649871" y="5045419"/>
              <a:ext cx="1058211" cy="473867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mózg</a:t>
              </a:r>
            </a:p>
          </p:txBody>
        </p:sp>
        <p:sp>
          <p:nvSpPr>
            <p:cNvPr id="42" name="Chmurka 41">
              <a:extLst>
                <a:ext uri="{FF2B5EF4-FFF2-40B4-BE49-F238E27FC236}">
                  <a16:creationId xmlns:a16="http://schemas.microsoft.com/office/drawing/2014/main" id="{4FE68A85-D439-5645-9910-57C6A60A72F2}"/>
                </a:ext>
              </a:extLst>
            </p:cNvPr>
            <p:cNvSpPr/>
            <p:nvPr/>
          </p:nvSpPr>
          <p:spPr>
            <a:xfrm>
              <a:off x="4740340" y="3988579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emocje</a:t>
              </a:r>
            </a:p>
          </p:txBody>
        </p:sp>
        <p:sp>
          <p:nvSpPr>
            <p:cNvPr id="43" name="Chmurka 42">
              <a:extLst>
                <a:ext uri="{FF2B5EF4-FFF2-40B4-BE49-F238E27FC236}">
                  <a16:creationId xmlns:a16="http://schemas.microsoft.com/office/drawing/2014/main" id="{D7138351-BFDC-D54C-9EBF-8F9AFE9553C0}"/>
                </a:ext>
              </a:extLst>
            </p:cNvPr>
            <p:cNvSpPr/>
            <p:nvPr/>
          </p:nvSpPr>
          <p:spPr>
            <a:xfrm>
              <a:off x="4328499" y="4483187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analiza</a:t>
              </a:r>
            </a:p>
          </p:txBody>
        </p:sp>
        <p:sp>
          <p:nvSpPr>
            <p:cNvPr id="44" name="Chmurka 43">
              <a:extLst>
                <a:ext uri="{FF2B5EF4-FFF2-40B4-BE49-F238E27FC236}">
                  <a16:creationId xmlns:a16="http://schemas.microsoft.com/office/drawing/2014/main" id="{EA012A4F-587D-DE40-BA13-5EEC1D5A2954}"/>
                </a:ext>
              </a:extLst>
            </p:cNvPr>
            <p:cNvSpPr/>
            <p:nvPr/>
          </p:nvSpPr>
          <p:spPr>
            <a:xfrm>
              <a:off x="5647944" y="4250497"/>
              <a:ext cx="1420958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charakter</a:t>
              </a:r>
            </a:p>
          </p:txBody>
        </p:sp>
        <p:sp>
          <p:nvSpPr>
            <p:cNvPr id="52" name="Chmurka 51">
              <a:extLst>
                <a:ext uri="{FF2B5EF4-FFF2-40B4-BE49-F238E27FC236}">
                  <a16:creationId xmlns:a16="http://schemas.microsoft.com/office/drawing/2014/main" id="{C44422A3-9BF6-E047-984B-E138E8777B19}"/>
                </a:ext>
              </a:extLst>
            </p:cNvPr>
            <p:cNvSpPr/>
            <p:nvPr/>
          </p:nvSpPr>
          <p:spPr>
            <a:xfrm>
              <a:off x="6995507" y="4060033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wola</a:t>
              </a:r>
            </a:p>
          </p:txBody>
        </p:sp>
        <p:sp>
          <p:nvSpPr>
            <p:cNvPr id="53" name="Chmurka 52">
              <a:extLst>
                <a:ext uri="{FF2B5EF4-FFF2-40B4-BE49-F238E27FC236}">
                  <a16:creationId xmlns:a16="http://schemas.microsoft.com/office/drawing/2014/main" id="{B5E891BE-B7F3-0748-8505-4C4670FBB990}"/>
                </a:ext>
              </a:extLst>
            </p:cNvPr>
            <p:cNvSpPr/>
            <p:nvPr/>
          </p:nvSpPr>
          <p:spPr>
            <a:xfrm>
              <a:off x="6552606" y="4536030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synteza</a:t>
              </a:r>
            </a:p>
          </p:txBody>
        </p:sp>
        <p:sp>
          <p:nvSpPr>
            <p:cNvPr id="54" name="Sześcian 53">
              <a:extLst>
                <a:ext uri="{FF2B5EF4-FFF2-40B4-BE49-F238E27FC236}">
                  <a16:creationId xmlns:a16="http://schemas.microsoft.com/office/drawing/2014/main" id="{1708CD23-C335-AC45-A352-5004232BDC16}"/>
                </a:ext>
              </a:extLst>
            </p:cNvPr>
            <p:cNvSpPr/>
            <p:nvPr/>
          </p:nvSpPr>
          <p:spPr>
            <a:xfrm>
              <a:off x="6163209" y="5487838"/>
              <a:ext cx="1061156" cy="402203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hormony</a:t>
              </a:r>
              <a:endParaRPr lang="pl-PL" sz="1600" dirty="0">
                <a:solidFill>
                  <a:srgbClr val="194F31"/>
                </a:solidFill>
              </a:endParaRPr>
            </a:p>
          </p:txBody>
        </p:sp>
      </p:grp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71B80B1-5EF6-524A-987A-9C20FA517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Naturalistyczny model informacyjny </a:t>
            </a:r>
            <a:br>
              <a:rPr lang="pl-PL" dirty="0"/>
            </a:br>
            <a:r>
              <a:rPr lang="pl-PL" dirty="0"/>
              <a:t>ma pewne dość istotne braki</a:t>
            </a:r>
          </a:p>
        </p:txBody>
      </p:sp>
    </p:spTree>
    <p:extLst>
      <p:ext uri="{BB962C8B-B14F-4D97-AF65-F5344CB8AC3E}">
        <p14:creationId xmlns:p14="http://schemas.microsoft.com/office/powerpoint/2010/main" val="2977720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9" name="Grupa 38">
            <a:extLst>
              <a:ext uri="{FF2B5EF4-FFF2-40B4-BE49-F238E27FC236}">
                <a16:creationId xmlns:a16="http://schemas.microsoft.com/office/drawing/2014/main" id="{539B8F26-377D-0745-AA19-74B77B4CD1F5}"/>
              </a:ext>
            </a:extLst>
          </p:cNvPr>
          <p:cNvGrpSpPr/>
          <p:nvPr/>
        </p:nvGrpSpPr>
        <p:grpSpPr>
          <a:xfrm>
            <a:off x="4328499" y="2916195"/>
            <a:ext cx="3939720" cy="3101546"/>
            <a:chOff x="4328499" y="2916195"/>
            <a:chExt cx="3939720" cy="3101546"/>
          </a:xfrm>
        </p:grpSpPr>
        <p:sp>
          <p:nvSpPr>
            <p:cNvPr id="40" name="Chmurka 39">
              <a:extLst>
                <a:ext uri="{FF2B5EF4-FFF2-40B4-BE49-F238E27FC236}">
                  <a16:creationId xmlns:a16="http://schemas.microsoft.com/office/drawing/2014/main" id="{2263D317-3B11-8D47-B3C2-E78107FEEF8F}"/>
                </a:ext>
              </a:extLst>
            </p:cNvPr>
            <p:cNvSpPr/>
            <p:nvPr/>
          </p:nvSpPr>
          <p:spPr>
            <a:xfrm>
              <a:off x="4732640" y="2916195"/>
              <a:ext cx="3188043" cy="3101546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Procesy myślowe</a:t>
              </a:r>
            </a:p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(zamysł)</a:t>
              </a:r>
            </a:p>
          </p:txBody>
        </p:sp>
        <p:sp>
          <p:nvSpPr>
            <p:cNvPr id="41" name="Sześcian 40">
              <a:extLst>
                <a:ext uri="{FF2B5EF4-FFF2-40B4-BE49-F238E27FC236}">
                  <a16:creationId xmlns:a16="http://schemas.microsoft.com/office/drawing/2014/main" id="{8BFE61FB-6071-4C48-B450-678DAA8B1C6C}"/>
                </a:ext>
              </a:extLst>
            </p:cNvPr>
            <p:cNvSpPr/>
            <p:nvPr/>
          </p:nvSpPr>
          <p:spPr>
            <a:xfrm>
              <a:off x="5649871" y="5045419"/>
              <a:ext cx="1058211" cy="473867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mózg</a:t>
              </a:r>
            </a:p>
          </p:txBody>
        </p:sp>
        <p:sp>
          <p:nvSpPr>
            <p:cNvPr id="42" name="Chmurka 41">
              <a:extLst>
                <a:ext uri="{FF2B5EF4-FFF2-40B4-BE49-F238E27FC236}">
                  <a16:creationId xmlns:a16="http://schemas.microsoft.com/office/drawing/2014/main" id="{4FE68A85-D439-5645-9910-57C6A60A72F2}"/>
                </a:ext>
              </a:extLst>
            </p:cNvPr>
            <p:cNvSpPr/>
            <p:nvPr/>
          </p:nvSpPr>
          <p:spPr>
            <a:xfrm>
              <a:off x="4740340" y="3988579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emocje</a:t>
              </a:r>
            </a:p>
          </p:txBody>
        </p:sp>
        <p:sp>
          <p:nvSpPr>
            <p:cNvPr id="43" name="Chmurka 42">
              <a:extLst>
                <a:ext uri="{FF2B5EF4-FFF2-40B4-BE49-F238E27FC236}">
                  <a16:creationId xmlns:a16="http://schemas.microsoft.com/office/drawing/2014/main" id="{D7138351-BFDC-D54C-9EBF-8F9AFE9553C0}"/>
                </a:ext>
              </a:extLst>
            </p:cNvPr>
            <p:cNvSpPr/>
            <p:nvPr/>
          </p:nvSpPr>
          <p:spPr>
            <a:xfrm>
              <a:off x="4328499" y="4483187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analiza</a:t>
              </a:r>
            </a:p>
          </p:txBody>
        </p:sp>
        <p:sp>
          <p:nvSpPr>
            <p:cNvPr id="44" name="Chmurka 43">
              <a:extLst>
                <a:ext uri="{FF2B5EF4-FFF2-40B4-BE49-F238E27FC236}">
                  <a16:creationId xmlns:a16="http://schemas.microsoft.com/office/drawing/2014/main" id="{EA012A4F-587D-DE40-BA13-5EEC1D5A2954}"/>
                </a:ext>
              </a:extLst>
            </p:cNvPr>
            <p:cNvSpPr/>
            <p:nvPr/>
          </p:nvSpPr>
          <p:spPr>
            <a:xfrm>
              <a:off x="5647944" y="4250497"/>
              <a:ext cx="1420958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charakter</a:t>
              </a:r>
            </a:p>
          </p:txBody>
        </p:sp>
        <p:sp>
          <p:nvSpPr>
            <p:cNvPr id="52" name="Chmurka 51">
              <a:extLst>
                <a:ext uri="{FF2B5EF4-FFF2-40B4-BE49-F238E27FC236}">
                  <a16:creationId xmlns:a16="http://schemas.microsoft.com/office/drawing/2014/main" id="{C44422A3-9BF6-E047-984B-E138E8777B19}"/>
                </a:ext>
              </a:extLst>
            </p:cNvPr>
            <p:cNvSpPr/>
            <p:nvPr/>
          </p:nvSpPr>
          <p:spPr>
            <a:xfrm>
              <a:off x="6995507" y="4060033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wola</a:t>
              </a:r>
            </a:p>
          </p:txBody>
        </p:sp>
        <p:sp>
          <p:nvSpPr>
            <p:cNvPr id="53" name="Chmurka 52">
              <a:extLst>
                <a:ext uri="{FF2B5EF4-FFF2-40B4-BE49-F238E27FC236}">
                  <a16:creationId xmlns:a16="http://schemas.microsoft.com/office/drawing/2014/main" id="{B5E891BE-B7F3-0748-8505-4C4670FBB990}"/>
                </a:ext>
              </a:extLst>
            </p:cNvPr>
            <p:cNvSpPr/>
            <p:nvPr/>
          </p:nvSpPr>
          <p:spPr>
            <a:xfrm>
              <a:off x="6552606" y="4536030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synteza</a:t>
              </a:r>
            </a:p>
          </p:txBody>
        </p:sp>
        <p:sp>
          <p:nvSpPr>
            <p:cNvPr id="54" name="Sześcian 53">
              <a:extLst>
                <a:ext uri="{FF2B5EF4-FFF2-40B4-BE49-F238E27FC236}">
                  <a16:creationId xmlns:a16="http://schemas.microsoft.com/office/drawing/2014/main" id="{1708CD23-C335-AC45-A352-5004232BDC16}"/>
                </a:ext>
              </a:extLst>
            </p:cNvPr>
            <p:cNvSpPr/>
            <p:nvPr/>
          </p:nvSpPr>
          <p:spPr>
            <a:xfrm>
              <a:off x="6163209" y="5487838"/>
              <a:ext cx="1061156" cy="402203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hormony</a:t>
              </a:r>
              <a:endParaRPr lang="pl-PL" sz="1600" dirty="0">
                <a:solidFill>
                  <a:srgbClr val="194F31"/>
                </a:solidFill>
              </a:endParaRPr>
            </a:p>
          </p:txBody>
        </p:sp>
      </p:grp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Teistyczny model człowieka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320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7629</TotalTime>
  <Words>1377</Words>
  <Application>Microsoft Macintosh PowerPoint</Application>
  <PresentationFormat>Panoramiczny</PresentationFormat>
  <Paragraphs>369</Paragraphs>
  <Slides>27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Mangal</vt:lpstr>
      <vt:lpstr>Verdana</vt:lpstr>
      <vt:lpstr>Motyw pakietu Office</vt:lpstr>
      <vt:lpstr> Epistemologia i antropologia. Poznawanie i przetwarzanie informacji przez człowieka.</vt:lpstr>
      <vt:lpstr>Historia pliku</vt:lpstr>
      <vt:lpstr>XVII wiek i kluczowe dla baroku pytanie</vt:lpstr>
      <vt:lpstr>Ilustracje z dzieła René Descartes (Kartezjusz): L’homme, et un Traitté de la formation du foetus, 1664.</vt:lpstr>
      <vt:lpstr>Naturalistyczny model  informacyjny człowieka</vt:lpstr>
      <vt:lpstr>Naturalistyczny model informacyjny  człowieka ale więcej szczegółów</vt:lpstr>
      <vt:lpstr>Naturalistyczny obraz człowieka  stworzony jest przez naturalistów :-)</vt:lpstr>
      <vt:lpstr>Naturalistyczny model informacyjny  ma pewne dość istotne braki</vt:lpstr>
      <vt:lpstr>Teistyczny model człowieka  </vt:lpstr>
      <vt:lpstr>Teistyczny model człowieka  </vt:lpstr>
      <vt:lpstr>Teistyczny model człowieka  </vt:lpstr>
      <vt:lpstr>Człowiek nowonarodzony  </vt:lpstr>
      <vt:lpstr>Człowiek nowonarodzony  </vt:lpstr>
      <vt:lpstr>Człowiek duchowy  </vt:lpstr>
      <vt:lpstr>Człowiek duchowy  </vt:lpstr>
      <vt:lpstr>Epistemologia człowieka nowonarodzonego  </vt:lpstr>
      <vt:lpstr>Wstawka z ”morfologii chrześcijaństwa” – trzy rodzaje ludzi.</vt:lpstr>
      <vt:lpstr>Procesy informacyjne w człowieku</vt:lpstr>
      <vt:lpstr>Procesy informacyjne w człowieku nowozrodzonym</vt:lpstr>
      <vt:lpstr>Pojęcia, których używam … i linki do Blue Letter Biblie</vt:lpstr>
      <vt:lpstr>Trzy rodzaje ludzi wg 1Kor2:14-3:3</vt:lpstr>
      <vt:lpstr>Człowiek zmysłowy, człowiek duchowy w EIB</vt:lpstr>
      <vt:lpstr>Dwie kluczowe decyzje  w życiu ucznia Jezusa</vt:lpstr>
      <vt:lpstr>robocze</vt:lpstr>
      <vt:lpstr>Prezentacja programu PowerPoint</vt:lpstr>
      <vt:lpstr>Prezentacja programu PowerPoint</vt:lpstr>
      <vt:lpstr>Teistyczny model człowieka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221</cp:revision>
  <cp:lastPrinted>2019-07-05T15:02:51Z</cp:lastPrinted>
  <dcterms:created xsi:type="dcterms:W3CDTF">2018-05-18T15:30:11Z</dcterms:created>
  <dcterms:modified xsi:type="dcterms:W3CDTF">2021-12-17T13:18:05Z</dcterms:modified>
</cp:coreProperties>
</file>